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6"/>
  </p:notesMasterIdLst>
  <p:sldIdLst>
    <p:sldId id="257" r:id="rId2"/>
    <p:sldId id="258" r:id="rId3"/>
    <p:sldId id="305" r:id="rId4"/>
    <p:sldId id="306" r:id="rId5"/>
    <p:sldId id="307" r:id="rId6"/>
    <p:sldId id="259" r:id="rId7"/>
    <p:sldId id="260" r:id="rId8"/>
    <p:sldId id="261" r:id="rId9"/>
    <p:sldId id="262" r:id="rId10"/>
    <p:sldId id="263" r:id="rId11"/>
    <p:sldId id="264" r:id="rId12"/>
    <p:sldId id="265" r:id="rId13"/>
    <p:sldId id="266" r:id="rId14"/>
    <p:sldId id="308" r:id="rId15"/>
    <p:sldId id="309" r:id="rId16"/>
    <p:sldId id="310" r:id="rId17"/>
    <p:sldId id="267" r:id="rId18"/>
    <p:sldId id="268" r:id="rId19"/>
    <p:sldId id="269" r:id="rId20"/>
    <p:sldId id="270" r:id="rId21"/>
    <p:sldId id="271" r:id="rId22"/>
    <p:sldId id="272" r:id="rId23"/>
    <p:sldId id="273" r:id="rId24"/>
    <p:sldId id="274" r:id="rId25"/>
    <p:sldId id="321" r:id="rId26"/>
    <p:sldId id="275" r:id="rId27"/>
    <p:sldId id="276" r:id="rId28"/>
    <p:sldId id="277" r:id="rId29"/>
    <p:sldId id="278" r:id="rId30"/>
    <p:sldId id="279" r:id="rId31"/>
    <p:sldId id="280" r:id="rId32"/>
    <p:sldId id="335" r:id="rId33"/>
    <p:sldId id="281" r:id="rId34"/>
    <p:sldId id="311" r:id="rId35"/>
    <p:sldId id="312" r:id="rId36"/>
    <p:sldId id="318" r:id="rId37"/>
    <p:sldId id="316" r:id="rId38"/>
    <p:sldId id="317" r:id="rId39"/>
    <p:sldId id="320" r:id="rId40"/>
    <p:sldId id="332" r:id="rId41"/>
    <p:sldId id="333" r:id="rId42"/>
    <p:sldId id="334" r:id="rId43"/>
    <p:sldId id="283" r:id="rId44"/>
    <p:sldId id="282" r:id="rId45"/>
    <p:sldId id="330" r:id="rId46"/>
    <p:sldId id="331" r:id="rId47"/>
    <p:sldId id="284" r:id="rId48"/>
    <p:sldId id="322" r:id="rId49"/>
    <p:sldId id="323" r:id="rId50"/>
    <p:sldId id="324" r:id="rId51"/>
    <p:sldId id="325" r:id="rId52"/>
    <p:sldId id="326" r:id="rId53"/>
    <p:sldId id="327" r:id="rId54"/>
    <p:sldId id="329" r:id="rId55"/>
    <p:sldId id="285" r:id="rId56"/>
    <p:sldId id="286" r:id="rId57"/>
    <p:sldId id="287" r:id="rId58"/>
    <p:sldId id="288" r:id="rId59"/>
    <p:sldId id="289" r:id="rId60"/>
    <p:sldId id="290" r:id="rId61"/>
    <p:sldId id="291" r:id="rId62"/>
    <p:sldId id="292" r:id="rId63"/>
    <p:sldId id="293" r:id="rId64"/>
    <p:sldId id="294" r:id="rId65"/>
    <p:sldId id="295" r:id="rId66"/>
    <p:sldId id="296" r:id="rId67"/>
    <p:sldId id="297" r:id="rId68"/>
    <p:sldId id="298" r:id="rId69"/>
    <p:sldId id="299" r:id="rId70"/>
    <p:sldId id="300" r:id="rId71"/>
    <p:sldId id="301" r:id="rId72"/>
    <p:sldId id="302" r:id="rId73"/>
    <p:sldId id="303" r:id="rId74"/>
    <p:sldId id="304" r:id="rId75"/>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2A09ADB-54CD-49D6-8A5C-CBD35974F280}" type="datetimeFigureOut">
              <a:rPr lang="es-MX" smtClean="0"/>
              <a:t>06/10/2014</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C5DAFBA-61C6-446C-9A10-8B6150716F8D}" type="slidenum">
              <a:rPr lang="es-MX" smtClean="0"/>
              <a:t>‹Nº›</a:t>
            </a:fld>
            <a:endParaRPr lang="es-MX"/>
          </a:p>
        </p:txBody>
      </p:sp>
    </p:spTree>
    <p:extLst>
      <p:ext uri="{BB962C8B-B14F-4D97-AF65-F5344CB8AC3E}">
        <p14:creationId xmlns:p14="http://schemas.microsoft.com/office/powerpoint/2010/main" val="38028210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MX" smtClean="0"/>
          </a:p>
        </p:txBody>
      </p:sp>
      <p:sp>
        <p:nvSpPr>
          <p:cNvPr id="72708"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pPr fontAlgn="base">
              <a:spcBef>
                <a:spcPct val="0"/>
              </a:spcBef>
              <a:spcAft>
                <a:spcPct val="0"/>
              </a:spcAft>
            </a:pPr>
            <a:fld id="{8B9BFDB6-6E1B-4F8A-A751-AB1FE0A77F38}" type="slidenum">
              <a:rPr lang="es-MX">
                <a:solidFill>
                  <a:prstClr val="black"/>
                </a:solidFill>
                <a:latin typeface="Calibri" pitchFamily="34" charset="0"/>
              </a:rPr>
              <a:pPr fontAlgn="base">
                <a:spcBef>
                  <a:spcPct val="0"/>
                </a:spcBef>
                <a:spcAft>
                  <a:spcPct val="0"/>
                </a:spcAft>
              </a:pPr>
              <a:t>2</a:t>
            </a:fld>
            <a:endParaRPr lang="es-MX">
              <a:solidFill>
                <a:prstClr val="black"/>
              </a:solidFill>
              <a:latin typeface="Calibri" pitchFamily="34" charset="0"/>
            </a:endParaRPr>
          </a:p>
        </p:txBody>
      </p:sp>
    </p:spTree>
    <p:extLst>
      <p:ext uri="{BB962C8B-B14F-4D97-AF65-F5344CB8AC3E}">
        <p14:creationId xmlns:p14="http://schemas.microsoft.com/office/powerpoint/2010/main" val="6781147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MX" smtClean="0"/>
          </a:p>
        </p:txBody>
      </p:sp>
      <p:sp>
        <p:nvSpPr>
          <p:cNvPr id="90116" name="3 Marcador de número de diapositiva"/>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pPr fontAlgn="base">
              <a:spcBef>
                <a:spcPct val="0"/>
              </a:spcBef>
              <a:spcAft>
                <a:spcPct val="0"/>
              </a:spcAft>
              <a:defRPr/>
            </a:pPr>
            <a:fld id="{5BA88BA9-F645-4B4A-AD2F-2B8197386CF8}" type="slidenum">
              <a:rPr lang="es-MX" smtClean="0">
                <a:solidFill>
                  <a:prstClr val="black"/>
                </a:solidFill>
                <a:latin typeface="Calibri" pitchFamily="34" charset="0"/>
              </a:rPr>
              <a:pPr fontAlgn="base">
                <a:spcBef>
                  <a:spcPct val="0"/>
                </a:spcBef>
                <a:spcAft>
                  <a:spcPct val="0"/>
                </a:spcAft>
                <a:defRPr/>
              </a:pPr>
              <a:t>19</a:t>
            </a:fld>
            <a:endParaRPr lang="es-MX" smtClean="0">
              <a:solidFill>
                <a:prstClr val="black"/>
              </a:solidFill>
              <a:latin typeface="Calibri" pitchFamily="34" charset="0"/>
            </a:endParaRPr>
          </a:p>
        </p:txBody>
      </p:sp>
    </p:spTree>
    <p:extLst>
      <p:ext uri="{BB962C8B-B14F-4D97-AF65-F5344CB8AC3E}">
        <p14:creationId xmlns:p14="http://schemas.microsoft.com/office/powerpoint/2010/main" val="33452890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MX" smtClean="0"/>
          </a:p>
        </p:txBody>
      </p:sp>
      <p:sp>
        <p:nvSpPr>
          <p:cNvPr id="91140" name="3 Marcador de número de diapositiva"/>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pPr fontAlgn="base">
              <a:spcBef>
                <a:spcPct val="0"/>
              </a:spcBef>
              <a:spcAft>
                <a:spcPct val="0"/>
              </a:spcAft>
              <a:defRPr/>
            </a:pPr>
            <a:fld id="{0EC00DC6-BBAE-4493-A6EF-D687CF00BC3A}" type="slidenum">
              <a:rPr lang="es-MX" smtClean="0">
                <a:solidFill>
                  <a:prstClr val="black"/>
                </a:solidFill>
                <a:latin typeface="Calibri" pitchFamily="34" charset="0"/>
              </a:rPr>
              <a:pPr fontAlgn="base">
                <a:spcBef>
                  <a:spcPct val="0"/>
                </a:spcBef>
                <a:spcAft>
                  <a:spcPct val="0"/>
                </a:spcAft>
                <a:defRPr/>
              </a:pPr>
              <a:t>20</a:t>
            </a:fld>
            <a:endParaRPr lang="es-MX" smtClean="0">
              <a:solidFill>
                <a:prstClr val="black"/>
              </a:solidFill>
              <a:latin typeface="Calibri" pitchFamily="34" charset="0"/>
            </a:endParaRPr>
          </a:p>
        </p:txBody>
      </p:sp>
    </p:spTree>
    <p:extLst>
      <p:ext uri="{BB962C8B-B14F-4D97-AF65-F5344CB8AC3E}">
        <p14:creationId xmlns:p14="http://schemas.microsoft.com/office/powerpoint/2010/main" val="42869015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MX" smtClean="0"/>
          </a:p>
        </p:txBody>
      </p:sp>
      <p:sp>
        <p:nvSpPr>
          <p:cNvPr id="92164" name="3 Marcador de número de diapositiva"/>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pPr fontAlgn="base">
              <a:spcBef>
                <a:spcPct val="0"/>
              </a:spcBef>
              <a:spcAft>
                <a:spcPct val="0"/>
              </a:spcAft>
              <a:defRPr/>
            </a:pPr>
            <a:fld id="{C3850CF2-029B-482C-A166-DC2525558BD6}" type="slidenum">
              <a:rPr lang="es-MX" smtClean="0">
                <a:solidFill>
                  <a:prstClr val="black"/>
                </a:solidFill>
                <a:latin typeface="Calibri" pitchFamily="34" charset="0"/>
              </a:rPr>
              <a:pPr fontAlgn="base">
                <a:spcBef>
                  <a:spcPct val="0"/>
                </a:spcBef>
                <a:spcAft>
                  <a:spcPct val="0"/>
                </a:spcAft>
                <a:defRPr/>
              </a:pPr>
              <a:t>21</a:t>
            </a:fld>
            <a:endParaRPr lang="es-MX" smtClean="0">
              <a:solidFill>
                <a:prstClr val="black"/>
              </a:solidFill>
              <a:latin typeface="Calibri" pitchFamily="34" charset="0"/>
            </a:endParaRPr>
          </a:p>
        </p:txBody>
      </p:sp>
    </p:spTree>
    <p:extLst>
      <p:ext uri="{BB962C8B-B14F-4D97-AF65-F5344CB8AC3E}">
        <p14:creationId xmlns:p14="http://schemas.microsoft.com/office/powerpoint/2010/main" val="12327498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MX" smtClean="0"/>
          </a:p>
        </p:txBody>
      </p:sp>
      <p:sp>
        <p:nvSpPr>
          <p:cNvPr id="93188" name="3 Marcador de número de diapositiva"/>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pPr fontAlgn="base">
              <a:spcBef>
                <a:spcPct val="0"/>
              </a:spcBef>
              <a:spcAft>
                <a:spcPct val="0"/>
              </a:spcAft>
              <a:defRPr/>
            </a:pPr>
            <a:fld id="{6CB7CD27-CD65-48FA-9A1F-F9C11A69AC2E}" type="slidenum">
              <a:rPr lang="es-MX" smtClean="0">
                <a:solidFill>
                  <a:prstClr val="black"/>
                </a:solidFill>
                <a:latin typeface="Calibri" pitchFamily="34" charset="0"/>
              </a:rPr>
              <a:pPr fontAlgn="base">
                <a:spcBef>
                  <a:spcPct val="0"/>
                </a:spcBef>
                <a:spcAft>
                  <a:spcPct val="0"/>
                </a:spcAft>
                <a:defRPr/>
              </a:pPr>
              <a:t>22</a:t>
            </a:fld>
            <a:endParaRPr lang="es-MX" smtClean="0">
              <a:solidFill>
                <a:prstClr val="black"/>
              </a:solidFill>
              <a:latin typeface="Calibri" pitchFamily="34" charset="0"/>
            </a:endParaRPr>
          </a:p>
        </p:txBody>
      </p:sp>
    </p:spTree>
    <p:extLst>
      <p:ext uri="{BB962C8B-B14F-4D97-AF65-F5344CB8AC3E}">
        <p14:creationId xmlns:p14="http://schemas.microsoft.com/office/powerpoint/2010/main" val="8720458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MX" smtClean="0"/>
          </a:p>
        </p:txBody>
      </p:sp>
      <p:sp>
        <p:nvSpPr>
          <p:cNvPr id="94212" name="3 Marcador de número de diapositiva"/>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pPr fontAlgn="base">
              <a:spcBef>
                <a:spcPct val="0"/>
              </a:spcBef>
              <a:spcAft>
                <a:spcPct val="0"/>
              </a:spcAft>
              <a:defRPr/>
            </a:pPr>
            <a:fld id="{13D0F964-2BF2-43B4-82D5-C33DE9AB2479}" type="slidenum">
              <a:rPr lang="es-MX" smtClean="0">
                <a:solidFill>
                  <a:prstClr val="black"/>
                </a:solidFill>
                <a:latin typeface="Calibri" pitchFamily="34" charset="0"/>
              </a:rPr>
              <a:pPr fontAlgn="base">
                <a:spcBef>
                  <a:spcPct val="0"/>
                </a:spcBef>
                <a:spcAft>
                  <a:spcPct val="0"/>
                </a:spcAft>
                <a:defRPr/>
              </a:pPr>
              <a:t>23</a:t>
            </a:fld>
            <a:endParaRPr lang="es-MX" smtClean="0">
              <a:solidFill>
                <a:prstClr val="black"/>
              </a:solidFill>
              <a:latin typeface="Calibri" pitchFamily="34" charset="0"/>
            </a:endParaRPr>
          </a:p>
        </p:txBody>
      </p:sp>
    </p:spTree>
    <p:extLst>
      <p:ext uri="{BB962C8B-B14F-4D97-AF65-F5344CB8AC3E}">
        <p14:creationId xmlns:p14="http://schemas.microsoft.com/office/powerpoint/2010/main" val="9732017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MX" smtClean="0"/>
          </a:p>
        </p:txBody>
      </p:sp>
      <p:sp>
        <p:nvSpPr>
          <p:cNvPr id="95236" name="3 Marcador de número de diapositiva"/>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pPr fontAlgn="base">
              <a:spcBef>
                <a:spcPct val="0"/>
              </a:spcBef>
              <a:spcAft>
                <a:spcPct val="0"/>
              </a:spcAft>
              <a:defRPr/>
            </a:pPr>
            <a:fld id="{BF91F504-F7EA-4568-ACC0-4A0CFD2854BE}" type="slidenum">
              <a:rPr lang="es-MX" smtClean="0">
                <a:solidFill>
                  <a:prstClr val="black"/>
                </a:solidFill>
                <a:latin typeface="Calibri" pitchFamily="34" charset="0"/>
              </a:rPr>
              <a:pPr fontAlgn="base">
                <a:spcBef>
                  <a:spcPct val="0"/>
                </a:spcBef>
                <a:spcAft>
                  <a:spcPct val="0"/>
                </a:spcAft>
                <a:defRPr/>
              </a:pPr>
              <a:t>24</a:t>
            </a:fld>
            <a:endParaRPr lang="es-MX" smtClean="0">
              <a:solidFill>
                <a:prstClr val="black"/>
              </a:solidFill>
              <a:latin typeface="Calibri" pitchFamily="34" charset="0"/>
            </a:endParaRPr>
          </a:p>
        </p:txBody>
      </p:sp>
    </p:spTree>
    <p:extLst>
      <p:ext uri="{BB962C8B-B14F-4D97-AF65-F5344CB8AC3E}">
        <p14:creationId xmlns:p14="http://schemas.microsoft.com/office/powerpoint/2010/main" val="4875629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MX" smtClean="0"/>
          </a:p>
        </p:txBody>
      </p:sp>
      <p:sp>
        <p:nvSpPr>
          <p:cNvPr id="96260" name="3 Marcador de número de diapositiva"/>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pPr fontAlgn="base">
              <a:spcBef>
                <a:spcPct val="0"/>
              </a:spcBef>
              <a:spcAft>
                <a:spcPct val="0"/>
              </a:spcAft>
              <a:defRPr/>
            </a:pPr>
            <a:fld id="{00A27BA9-CC5E-4EBF-A460-B90E15711FAE}" type="slidenum">
              <a:rPr lang="es-MX" smtClean="0">
                <a:solidFill>
                  <a:prstClr val="black"/>
                </a:solidFill>
                <a:latin typeface="Calibri" pitchFamily="34" charset="0"/>
              </a:rPr>
              <a:pPr fontAlgn="base">
                <a:spcBef>
                  <a:spcPct val="0"/>
                </a:spcBef>
                <a:spcAft>
                  <a:spcPct val="0"/>
                </a:spcAft>
                <a:defRPr/>
              </a:pPr>
              <a:t>26</a:t>
            </a:fld>
            <a:endParaRPr lang="es-MX" smtClean="0">
              <a:solidFill>
                <a:prstClr val="black"/>
              </a:solidFill>
              <a:latin typeface="Calibri" pitchFamily="34" charset="0"/>
            </a:endParaRPr>
          </a:p>
        </p:txBody>
      </p:sp>
    </p:spTree>
    <p:extLst>
      <p:ext uri="{BB962C8B-B14F-4D97-AF65-F5344CB8AC3E}">
        <p14:creationId xmlns:p14="http://schemas.microsoft.com/office/powerpoint/2010/main" val="30011396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MX" smtClean="0"/>
          </a:p>
        </p:txBody>
      </p:sp>
      <p:sp>
        <p:nvSpPr>
          <p:cNvPr id="97284" name="3 Marcador de número de diapositiva"/>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pPr fontAlgn="base">
              <a:spcBef>
                <a:spcPct val="0"/>
              </a:spcBef>
              <a:spcAft>
                <a:spcPct val="0"/>
              </a:spcAft>
              <a:defRPr/>
            </a:pPr>
            <a:fld id="{585F176F-5F01-4AE1-A3B1-BCFA01C1A4C2}" type="slidenum">
              <a:rPr lang="es-MX" smtClean="0">
                <a:solidFill>
                  <a:prstClr val="black"/>
                </a:solidFill>
                <a:latin typeface="Calibri" pitchFamily="34" charset="0"/>
              </a:rPr>
              <a:pPr fontAlgn="base">
                <a:spcBef>
                  <a:spcPct val="0"/>
                </a:spcBef>
                <a:spcAft>
                  <a:spcPct val="0"/>
                </a:spcAft>
                <a:defRPr/>
              </a:pPr>
              <a:t>27</a:t>
            </a:fld>
            <a:endParaRPr lang="es-MX" smtClean="0">
              <a:solidFill>
                <a:prstClr val="black"/>
              </a:solidFill>
              <a:latin typeface="Calibri" pitchFamily="34" charset="0"/>
            </a:endParaRPr>
          </a:p>
        </p:txBody>
      </p:sp>
    </p:spTree>
    <p:extLst>
      <p:ext uri="{BB962C8B-B14F-4D97-AF65-F5344CB8AC3E}">
        <p14:creationId xmlns:p14="http://schemas.microsoft.com/office/powerpoint/2010/main" val="18637538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MX" smtClean="0"/>
          </a:p>
        </p:txBody>
      </p:sp>
      <p:sp>
        <p:nvSpPr>
          <p:cNvPr id="98308" name="3 Marcador de número de diapositiva"/>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pPr fontAlgn="base">
              <a:spcBef>
                <a:spcPct val="0"/>
              </a:spcBef>
              <a:spcAft>
                <a:spcPct val="0"/>
              </a:spcAft>
              <a:defRPr/>
            </a:pPr>
            <a:fld id="{A209FE6F-8595-4AC7-8563-678680AB4945}" type="slidenum">
              <a:rPr lang="es-MX" smtClean="0">
                <a:solidFill>
                  <a:prstClr val="black"/>
                </a:solidFill>
                <a:latin typeface="Calibri" pitchFamily="34" charset="0"/>
              </a:rPr>
              <a:pPr fontAlgn="base">
                <a:spcBef>
                  <a:spcPct val="0"/>
                </a:spcBef>
                <a:spcAft>
                  <a:spcPct val="0"/>
                </a:spcAft>
                <a:defRPr/>
              </a:pPr>
              <a:t>28</a:t>
            </a:fld>
            <a:endParaRPr lang="es-MX" smtClean="0">
              <a:solidFill>
                <a:prstClr val="black"/>
              </a:solidFill>
              <a:latin typeface="Calibri" pitchFamily="34" charset="0"/>
            </a:endParaRPr>
          </a:p>
        </p:txBody>
      </p:sp>
    </p:spTree>
    <p:extLst>
      <p:ext uri="{BB962C8B-B14F-4D97-AF65-F5344CB8AC3E}">
        <p14:creationId xmlns:p14="http://schemas.microsoft.com/office/powerpoint/2010/main" val="25942055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MX" smtClean="0"/>
          </a:p>
        </p:txBody>
      </p:sp>
      <p:sp>
        <p:nvSpPr>
          <p:cNvPr id="99332" name="3 Marcador de número de diapositiva"/>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pPr fontAlgn="base">
              <a:spcBef>
                <a:spcPct val="0"/>
              </a:spcBef>
              <a:spcAft>
                <a:spcPct val="0"/>
              </a:spcAft>
              <a:defRPr/>
            </a:pPr>
            <a:fld id="{9866E288-24DC-4F28-8C1A-CE678BFCDC78}" type="slidenum">
              <a:rPr lang="es-MX" smtClean="0">
                <a:solidFill>
                  <a:prstClr val="black"/>
                </a:solidFill>
                <a:latin typeface="Calibri" pitchFamily="34" charset="0"/>
              </a:rPr>
              <a:pPr fontAlgn="base">
                <a:spcBef>
                  <a:spcPct val="0"/>
                </a:spcBef>
                <a:spcAft>
                  <a:spcPct val="0"/>
                </a:spcAft>
                <a:defRPr/>
              </a:pPr>
              <a:t>29</a:t>
            </a:fld>
            <a:endParaRPr lang="es-MX" smtClean="0">
              <a:solidFill>
                <a:prstClr val="black"/>
              </a:solidFill>
              <a:latin typeface="Calibri" pitchFamily="34" charset="0"/>
            </a:endParaRPr>
          </a:p>
        </p:txBody>
      </p:sp>
    </p:spTree>
    <p:extLst>
      <p:ext uri="{BB962C8B-B14F-4D97-AF65-F5344CB8AC3E}">
        <p14:creationId xmlns:p14="http://schemas.microsoft.com/office/powerpoint/2010/main" val="30694629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MX" smtClean="0"/>
          </a:p>
        </p:txBody>
      </p:sp>
      <p:sp>
        <p:nvSpPr>
          <p:cNvPr id="74756"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pPr fontAlgn="base">
              <a:spcBef>
                <a:spcPct val="0"/>
              </a:spcBef>
              <a:spcAft>
                <a:spcPct val="0"/>
              </a:spcAft>
            </a:pPr>
            <a:fld id="{0479F76E-D103-4B89-ADDA-03CFB2456EF8}" type="slidenum">
              <a:rPr lang="es-MX">
                <a:solidFill>
                  <a:prstClr val="black"/>
                </a:solidFill>
                <a:latin typeface="Calibri" pitchFamily="34" charset="0"/>
              </a:rPr>
              <a:pPr fontAlgn="base">
                <a:spcBef>
                  <a:spcPct val="0"/>
                </a:spcBef>
                <a:spcAft>
                  <a:spcPct val="0"/>
                </a:spcAft>
              </a:pPr>
              <a:t>6</a:t>
            </a:fld>
            <a:endParaRPr lang="es-MX">
              <a:solidFill>
                <a:prstClr val="black"/>
              </a:solidFill>
              <a:latin typeface="Calibri" pitchFamily="34" charset="0"/>
            </a:endParaRPr>
          </a:p>
        </p:txBody>
      </p:sp>
    </p:spTree>
    <p:extLst>
      <p:ext uri="{BB962C8B-B14F-4D97-AF65-F5344CB8AC3E}">
        <p14:creationId xmlns:p14="http://schemas.microsoft.com/office/powerpoint/2010/main" val="24176606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MX" smtClean="0"/>
          </a:p>
        </p:txBody>
      </p:sp>
      <p:sp>
        <p:nvSpPr>
          <p:cNvPr id="100356" name="3 Marcador de número de diapositiva"/>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pPr fontAlgn="base">
              <a:spcBef>
                <a:spcPct val="0"/>
              </a:spcBef>
              <a:spcAft>
                <a:spcPct val="0"/>
              </a:spcAft>
              <a:defRPr/>
            </a:pPr>
            <a:fld id="{15AC8095-185C-459E-8480-4D312F168288}" type="slidenum">
              <a:rPr lang="es-MX" smtClean="0">
                <a:solidFill>
                  <a:prstClr val="black"/>
                </a:solidFill>
                <a:latin typeface="Calibri" pitchFamily="34" charset="0"/>
              </a:rPr>
              <a:pPr fontAlgn="base">
                <a:spcBef>
                  <a:spcPct val="0"/>
                </a:spcBef>
                <a:spcAft>
                  <a:spcPct val="0"/>
                </a:spcAft>
                <a:defRPr/>
              </a:pPr>
              <a:t>30</a:t>
            </a:fld>
            <a:endParaRPr lang="es-MX" smtClean="0">
              <a:solidFill>
                <a:prstClr val="black"/>
              </a:solidFill>
              <a:latin typeface="Calibri" pitchFamily="34" charset="0"/>
            </a:endParaRPr>
          </a:p>
        </p:txBody>
      </p:sp>
    </p:spTree>
    <p:extLst>
      <p:ext uri="{BB962C8B-B14F-4D97-AF65-F5344CB8AC3E}">
        <p14:creationId xmlns:p14="http://schemas.microsoft.com/office/powerpoint/2010/main" val="2043607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MX" smtClean="0"/>
          </a:p>
        </p:txBody>
      </p:sp>
      <p:sp>
        <p:nvSpPr>
          <p:cNvPr id="101380" name="3 Marcador de número de diapositiva"/>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pPr fontAlgn="base">
              <a:spcBef>
                <a:spcPct val="0"/>
              </a:spcBef>
              <a:spcAft>
                <a:spcPct val="0"/>
              </a:spcAft>
              <a:defRPr/>
            </a:pPr>
            <a:fld id="{2752271F-604C-4783-91C3-A15A8C0C42C7}" type="slidenum">
              <a:rPr lang="es-MX" smtClean="0">
                <a:solidFill>
                  <a:prstClr val="black"/>
                </a:solidFill>
                <a:latin typeface="Calibri" pitchFamily="34" charset="0"/>
              </a:rPr>
              <a:pPr fontAlgn="base">
                <a:spcBef>
                  <a:spcPct val="0"/>
                </a:spcBef>
                <a:spcAft>
                  <a:spcPct val="0"/>
                </a:spcAft>
                <a:defRPr/>
              </a:pPr>
              <a:t>31</a:t>
            </a:fld>
            <a:endParaRPr lang="es-MX" smtClean="0">
              <a:solidFill>
                <a:prstClr val="black"/>
              </a:solidFill>
              <a:latin typeface="Calibri" pitchFamily="34" charset="0"/>
            </a:endParaRPr>
          </a:p>
        </p:txBody>
      </p:sp>
    </p:spTree>
    <p:extLst>
      <p:ext uri="{BB962C8B-B14F-4D97-AF65-F5344CB8AC3E}">
        <p14:creationId xmlns:p14="http://schemas.microsoft.com/office/powerpoint/2010/main" val="38851076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MX" smtClean="0"/>
          </a:p>
        </p:txBody>
      </p:sp>
      <p:sp>
        <p:nvSpPr>
          <p:cNvPr id="102404" name="3 Marcador de número de diapositiva"/>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pPr fontAlgn="base">
              <a:spcBef>
                <a:spcPct val="0"/>
              </a:spcBef>
              <a:spcAft>
                <a:spcPct val="0"/>
              </a:spcAft>
              <a:defRPr/>
            </a:pPr>
            <a:fld id="{9CCAD280-2FCE-477D-B670-D93D4D963BD7}" type="slidenum">
              <a:rPr lang="es-MX" smtClean="0">
                <a:solidFill>
                  <a:prstClr val="black"/>
                </a:solidFill>
                <a:latin typeface="Calibri" pitchFamily="34" charset="0"/>
              </a:rPr>
              <a:pPr fontAlgn="base">
                <a:spcBef>
                  <a:spcPct val="0"/>
                </a:spcBef>
                <a:spcAft>
                  <a:spcPct val="0"/>
                </a:spcAft>
                <a:defRPr/>
              </a:pPr>
              <a:t>33</a:t>
            </a:fld>
            <a:endParaRPr lang="es-MX" smtClean="0">
              <a:solidFill>
                <a:prstClr val="black"/>
              </a:solidFill>
              <a:latin typeface="Calibri" pitchFamily="34" charset="0"/>
            </a:endParaRPr>
          </a:p>
        </p:txBody>
      </p:sp>
    </p:spTree>
    <p:extLst>
      <p:ext uri="{BB962C8B-B14F-4D97-AF65-F5344CB8AC3E}">
        <p14:creationId xmlns:p14="http://schemas.microsoft.com/office/powerpoint/2010/main" val="25235075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MX" smtClean="0"/>
          </a:p>
        </p:txBody>
      </p:sp>
      <p:sp>
        <p:nvSpPr>
          <p:cNvPr id="103428" name="3 Marcador de número de diapositiva"/>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pPr fontAlgn="base">
              <a:spcBef>
                <a:spcPct val="0"/>
              </a:spcBef>
              <a:spcAft>
                <a:spcPct val="0"/>
              </a:spcAft>
              <a:defRPr/>
            </a:pPr>
            <a:fld id="{17E37464-2D9D-4DCD-9E45-76B127C6CD84}" type="slidenum">
              <a:rPr lang="es-MX" smtClean="0">
                <a:solidFill>
                  <a:prstClr val="black"/>
                </a:solidFill>
                <a:latin typeface="Calibri" pitchFamily="34" charset="0"/>
              </a:rPr>
              <a:pPr fontAlgn="base">
                <a:spcBef>
                  <a:spcPct val="0"/>
                </a:spcBef>
                <a:spcAft>
                  <a:spcPct val="0"/>
                </a:spcAft>
                <a:defRPr/>
              </a:pPr>
              <a:t>44</a:t>
            </a:fld>
            <a:endParaRPr lang="es-MX" smtClean="0">
              <a:solidFill>
                <a:prstClr val="black"/>
              </a:solidFill>
              <a:latin typeface="Calibri" pitchFamily="34" charset="0"/>
            </a:endParaRPr>
          </a:p>
        </p:txBody>
      </p:sp>
    </p:spTree>
    <p:extLst>
      <p:ext uri="{BB962C8B-B14F-4D97-AF65-F5344CB8AC3E}">
        <p14:creationId xmlns:p14="http://schemas.microsoft.com/office/powerpoint/2010/main" val="24917060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MX" smtClean="0"/>
          </a:p>
        </p:txBody>
      </p:sp>
      <p:sp>
        <p:nvSpPr>
          <p:cNvPr id="73732"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pPr fontAlgn="base">
              <a:spcBef>
                <a:spcPct val="0"/>
              </a:spcBef>
              <a:spcAft>
                <a:spcPct val="0"/>
              </a:spcAft>
            </a:pPr>
            <a:fld id="{CE0944B1-6D61-48F7-8DDC-36FB847B867D}" type="slidenum">
              <a:rPr lang="es-MX">
                <a:solidFill>
                  <a:prstClr val="black"/>
                </a:solidFill>
                <a:latin typeface="Calibri" pitchFamily="34" charset="0"/>
              </a:rPr>
              <a:pPr fontAlgn="base">
                <a:spcBef>
                  <a:spcPct val="0"/>
                </a:spcBef>
                <a:spcAft>
                  <a:spcPct val="0"/>
                </a:spcAft>
              </a:pPr>
              <a:t>47</a:t>
            </a:fld>
            <a:endParaRPr lang="es-MX">
              <a:solidFill>
                <a:prstClr val="black"/>
              </a:solidFill>
              <a:latin typeface="Calibri" pitchFamily="34" charset="0"/>
            </a:endParaRPr>
          </a:p>
        </p:txBody>
      </p:sp>
    </p:spTree>
    <p:extLst>
      <p:ext uri="{BB962C8B-B14F-4D97-AF65-F5344CB8AC3E}">
        <p14:creationId xmlns:p14="http://schemas.microsoft.com/office/powerpoint/2010/main" val="15085973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MX" smtClean="0"/>
          </a:p>
        </p:txBody>
      </p:sp>
      <p:sp>
        <p:nvSpPr>
          <p:cNvPr id="75780"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pPr fontAlgn="base">
              <a:spcBef>
                <a:spcPct val="0"/>
              </a:spcBef>
              <a:spcAft>
                <a:spcPct val="0"/>
              </a:spcAft>
            </a:pPr>
            <a:fld id="{0CCA666F-377A-4FEC-8E0C-235D5D7BE51C}" type="slidenum">
              <a:rPr lang="es-MX">
                <a:solidFill>
                  <a:prstClr val="black"/>
                </a:solidFill>
                <a:latin typeface="Calibri" pitchFamily="34" charset="0"/>
              </a:rPr>
              <a:pPr fontAlgn="base">
                <a:spcBef>
                  <a:spcPct val="0"/>
                </a:spcBef>
                <a:spcAft>
                  <a:spcPct val="0"/>
                </a:spcAft>
              </a:pPr>
              <a:t>55</a:t>
            </a:fld>
            <a:endParaRPr lang="es-MX">
              <a:solidFill>
                <a:prstClr val="black"/>
              </a:solidFill>
              <a:latin typeface="Calibri" pitchFamily="34" charset="0"/>
            </a:endParaRPr>
          </a:p>
        </p:txBody>
      </p:sp>
    </p:spTree>
    <p:extLst>
      <p:ext uri="{BB962C8B-B14F-4D97-AF65-F5344CB8AC3E}">
        <p14:creationId xmlns:p14="http://schemas.microsoft.com/office/powerpoint/2010/main" val="16102490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MX" smtClean="0"/>
          </a:p>
        </p:txBody>
      </p:sp>
      <p:sp>
        <p:nvSpPr>
          <p:cNvPr id="76804"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pPr fontAlgn="base">
              <a:spcBef>
                <a:spcPct val="0"/>
              </a:spcBef>
              <a:spcAft>
                <a:spcPct val="0"/>
              </a:spcAft>
            </a:pPr>
            <a:fld id="{F4A61837-1F44-4759-A3F6-DDA27A6DCA2A}" type="slidenum">
              <a:rPr lang="es-MX">
                <a:solidFill>
                  <a:prstClr val="black"/>
                </a:solidFill>
                <a:latin typeface="Calibri" pitchFamily="34" charset="0"/>
              </a:rPr>
              <a:pPr fontAlgn="base">
                <a:spcBef>
                  <a:spcPct val="0"/>
                </a:spcBef>
                <a:spcAft>
                  <a:spcPct val="0"/>
                </a:spcAft>
              </a:pPr>
              <a:t>57</a:t>
            </a:fld>
            <a:endParaRPr lang="es-MX">
              <a:solidFill>
                <a:prstClr val="black"/>
              </a:solidFill>
              <a:latin typeface="Calibri" pitchFamily="34" charset="0"/>
            </a:endParaRPr>
          </a:p>
        </p:txBody>
      </p:sp>
    </p:spTree>
    <p:extLst>
      <p:ext uri="{BB962C8B-B14F-4D97-AF65-F5344CB8AC3E}">
        <p14:creationId xmlns:p14="http://schemas.microsoft.com/office/powerpoint/2010/main" val="36422795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MX" smtClean="0"/>
          </a:p>
        </p:txBody>
      </p:sp>
      <p:sp>
        <p:nvSpPr>
          <p:cNvPr id="77828"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pPr fontAlgn="base">
              <a:spcBef>
                <a:spcPct val="0"/>
              </a:spcBef>
              <a:spcAft>
                <a:spcPct val="0"/>
              </a:spcAft>
            </a:pPr>
            <a:fld id="{A9F104CF-B374-49B3-9F3D-42335E9A6AD9}" type="slidenum">
              <a:rPr lang="es-MX">
                <a:solidFill>
                  <a:prstClr val="black"/>
                </a:solidFill>
                <a:latin typeface="Calibri" pitchFamily="34" charset="0"/>
              </a:rPr>
              <a:pPr fontAlgn="base">
                <a:spcBef>
                  <a:spcPct val="0"/>
                </a:spcBef>
                <a:spcAft>
                  <a:spcPct val="0"/>
                </a:spcAft>
              </a:pPr>
              <a:t>58</a:t>
            </a:fld>
            <a:endParaRPr lang="es-MX">
              <a:solidFill>
                <a:prstClr val="black"/>
              </a:solidFill>
              <a:latin typeface="Calibri" pitchFamily="34" charset="0"/>
            </a:endParaRPr>
          </a:p>
        </p:txBody>
      </p:sp>
    </p:spTree>
    <p:extLst>
      <p:ext uri="{BB962C8B-B14F-4D97-AF65-F5344CB8AC3E}">
        <p14:creationId xmlns:p14="http://schemas.microsoft.com/office/powerpoint/2010/main" val="32654573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MX" smtClean="0"/>
          </a:p>
        </p:txBody>
      </p:sp>
      <p:sp>
        <p:nvSpPr>
          <p:cNvPr id="78852"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pPr fontAlgn="base">
              <a:spcBef>
                <a:spcPct val="0"/>
              </a:spcBef>
              <a:spcAft>
                <a:spcPct val="0"/>
              </a:spcAft>
            </a:pPr>
            <a:fld id="{447257ED-32CA-4909-855D-44C5626A5879}" type="slidenum">
              <a:rPr lang="es-MX">
                <a:solidFill>
                  <a:prstClr val="black"/>
                </a:solidFill>
                <a:latin typeface="Calibri" pitchFamily="34" charset="0"/>
              </a:rPr>
              <a:pPr fontAlgn="base">
                <a:spcBef>
                  <a:spcPct val="0"/>
                </a:spcBef>
                <a:spcAft>
                  <a:spcPct val="0"/>
                </a:spcAft>
              </a:pPr>
              <a:t>59</a:t>
            </a:fld>
            <a:endParaRPr lang="es-MX">
              <a:solidFill>
                <a:prstClr val="black"/>
              </a:solidFill>
              <a:latin typeface="Calibri" pitchFamily="34" charset="0"/>
            </a:endParaRPr>
          </a:p>
        </p:txBody>
      </p:sp>
    </p:spTree>
    <p:extLst>
      <p:ext uri="{BB962C8B-B14F-4D97-AF65-F5344CB8AC3E}">
        <p14:creationId xmlns:p14="http://schemas.microsoft.com/office/powerpoint/2010/main" val="37932257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MX" smtClean="0"/>
          </a:p>
        </p:txBody>
      </p:sp>
      <p:sp>
        <p:nvSpPr>
          <p:cNvPr id="79876"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pPr fontAlgn="base">
              <a:spcBef>
                <a:spcPct val="0"/>
              </a:spcBef>
              <a:spcAft>
                <a:spcPct val="0"/>
              </a:spcAft>
            </a:pPr>
            <a:fld id="{16A0D02A-84EA-4093-8DC6-29ABDB09B232}" type="slidenum">
              <a:rPr lang="es-MX">
                <a:solidFill>
                  <a:prstClr val="black"/>
                </a:solidFill>
                <a:latin typeface="Calibri" pitchFamily="34" charset="0"/>
              </a:rPr>
              <a:pPr fontAlgn="base">
                <a:spcBef>
                  <a:spcPct val="0"/>
                </a:spcBef>
                <a:spcAft>
                  <a:spcPct val="0"/>
                </a:spcAft>
              </a:pPr>
              <a:t>60</a:t>
            </a:fld>
            <a:endParaRPr lang="es-MX">
              <a:solidFill>
                <a:prstClr val="black"/>
              </a:solidFill>
              <a:latin typeface="Calibri" pitchFamily="34" charset="0"/>
            </a:endParaRPr>
          </a:p>
        </p:txBody>
      </p:sp>
    </p:spTree>
    <p:extLst>
      <p:ext uri="{BB962C8B-B14F-4D97-AF65-F5344CB8AC3E}">
        <p14:creationId xmlns:p14="http://schemas.microsoft.com/office/powerpoint/2010/main" val="11526592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MX" smtClean="0"/>
          </a:p>
        </p:txBody>
      </p:sp>
      <p:sp>
        <p:nvSpPr>
          <p:cNvPr id="83972" name="3 Marcador de número de diapositiva"/>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pPr fontAlgn="base">
              <a:spcBef>
                <a:spcPct val="0"/>
              </a:spcBef>
              <a:spcAft>
                <a:spcPct val="0"/>
              </a:spcAft>
              <a:defRPr/>
            </a:pPr>
            <a:fld id="{5255CB7A-A0C2-403F-B95A-F5C77D59AE61}" type="slidenum">
              <a:rPr lang="es-MX" smtClean="0">
                <a:solidFill>
                  <a:prstClr val="black"/>
                </a:solidFill>
                <a:latin typeface="Calibri" pitchFamily="34" charset="0"/>
              </a:rPr>
              <a:pPr fontAlgn="base">
                <a:spcBef>
                  <a:spcPct val="0"/>
                </a:spcBef>
                <a:spcAft>
                  <a:spcPct val="0"/>
                </a:spcAft>
                <a:defRPr/>
              </a:pPr>
              <a:t>7</a:t>
            </a:fld>
            <a:endParaRPr lang="es-MX" smtClean="0">
              <a:solidFill>
                <a:prstClr val="black"/>
              </a:solidFill>
              <a:latin typeface="Calibri" pitchFamily="34" charset="0"/>
            </a:endParaRPr>
          </a:p>
        </p:txBody>
      </p:sp>
    </p:spTree>
    <p:extLst>
      <p:ext uri="{BB962C8B-B14F-4D97-AF65-F5344CB8AC3E}">
        <p14:creationId xmlns:p14="http://schemas.microsoft.com/office/powerpoint/2010/main" val="27808493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MX" smtClean="0"/>
          </a:p>
        </p:txBody>
      </p:sp>
      <p:sp>
        <p:nvSpPr>
          <p:cNvPr id="80900"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pPr fontAlgn="base">
              <a:spcBef>
                <a:spcPct val="0"/>
              </a:spcBef>
              <a:spcAft>
                <a:spcPct val="0"/>
              </a:spcAft>
            </a:pPr>
            <a:fld id="{9AE01809-3DDB-4981-8117-C6648C69AD12}" type="slidenum">
              <a:rPr lang="es-MX">
                <a:solidFill>
                  <a:prstClr val="black"/>
                </a:solidFill>
                <a:latin typeface="Calibri" pitchFamily="34" charset="0"/>
              </a:rPr>
              <a:pPr fontAlgn="base">
                <a:spcBef>
                  <a:spcPct val="0"/>
                </a:spcBef>
                <a:spcAft>
                  <a:spcPct val="0"/>
                </a:spcAft>
              </a:pPr>
              <a:t>61</a:t>
            </a:fld>
            <a:endParaRPr lang="es-MX">
              <a:solidFill>
                <a:prstClr val="black"/>
              </a:solidFill>
              <a:latin typeface="Calibri" pitchFamily="34" charset="0"/>
            </a:endParaRPr>
          </a:p>
        </p:txBody>
      </p:sp>
    </p:spTree>
    <p:extLst>
      <p:ext uri="{BB962C8B-B14F-4D97-AF65-F5344CB8AC3E}">
        <p14:creationId xmlns:p14="http://schemas.microsoft.com/office/powerpoint/2010/main" val="19572900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MX" smtClean="0"/>
          </a:p>
        </p:txBody>
      </p:sp>
      <p:sp>
        <p:nvSpPr>
          <p:cNvPr id="81924"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pPr fontAlgn="base">
              <a:spcBef>
                <a:spcPct val="0"/>
              </a:spcBef>
              <a:spcAft>
                <a:spcPct val="0"/>
              </a:spcAft>
            </a:pPr>
            <a:fld id="{EA72B13A-16BB-45F1-A9CC-C9F619063E80}" type="slidenum">
              <a:rPr lang="es-MX">
                <a:solidFill>
                  <a:prstClr val="black"/>
                </a:solidFill>
                <a:latin typeface="Calibri" pitchFamily="34" charset="0"/>
              </a:rPr>
              <a:pPr fontAlgn="base">
                <a:spcBef>
                  <a:spcPct val="0"/>
                </a:spcBef>
                <a:spcAft>
                  <a:spcPct val="0"/>
                </a:spcAft>
              </a:pPr>
              <a:t>62</a:t>
            </a:fld>
            <a:endParaRPr lang="es-MX">
              <a:solidFill>
                <a:prstClr val="black"/>
              </a:solidFill>
              <a:latin typeface="Calibri" pitchFamily="34" charset="0"/>
            </a:endParaRPr>
          </a:p>
        </p:txBody>
      </p:sp>
    </p:spTree>
    <p:extLst>
      <p:ext uri="{BB962C8B-B14F-4D97-AF65-F5344CB8AC3E}">
        <p14:creationId xmlns:p14="http://schemas.microsoft.com/office/powerpoint/2010/main" val="400553890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MX" smtClean="0"/>
          </a:p>
        </p:txBody>
      </p:sp>
      <p:sp>
        <p:nvSpPr>
          <p:cNvPr id="82948"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pPr fontAlgn="base">
              <a:spcBef>
                <a:spcPct val="0"/>
              </a:spcBef>
              <a:spcAft>
                <a:spcPct val="0"/>
              </a:spcAft>
            </a:pPr>
            <a:fld id="{113329FB-9E0E-4C54-A316-D3850FD2EA2E}" type="slidenum">
              <a:rPr lang="es-MX">
                <a:solidFill>
                  <a:prstClr val="black"/>
                </a:solidFill>
                <a:latin typeface="Calibri" pitchFamily="34" charset="0"/>
              </a:rPr>
              <a:pPr fontAlgn="base">
                <a:spcBef>
                  <a:spcPct val="0"/>
                </a:spcBef>
                <a:spcAft>
                  <a:spcPct val="0"/>
                </a:spcAft>
              </a:pPr>
              <a:t>63</a:t>
            </a:fld>
            <a:endParaRPr lang="es-MX">
              <a:solidFill>
                <a:prstClr val="black"/>
              </a:solidFill>
              <a:latin typeface="Calibri" pitchFamily="34" charset="0"/>
            </a:endParaRPr>
          </a:p>
        </p:txBody>
      </p:sp>
    </p:spTree>
    <p:extLst>
      <p:ext uri="{BB962C8B-B14F-4D97-AF65-F5344CB8AC3E}">
        <p14:creationId xmlns:p14="http://schemas.microsoft.com/office/powerpoint/2010/main" val="324234148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MX" smtClean="0"/>
          </a:p>
        </p:txBody>
      </p:sp>
      <p:sp>
        <p:nvSpPr>
          <p:cNvPr id="83972"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pPr fontAlgn="base">
              <a:spcBef>
                <a:spcPct val="0"/>
              </a:spcBef>
              <a:spcAft>
                <a:spcPct val="0"/>
              </a:spcAft>
            </a:pPr>
            <a:fld id="{52B5FCB4-1D66-4153-B5B6-EA4708801172}" type="slidenum">
              <a:rPr lang="es-MX">
                <a:solidFill>
                  <a:prstClr val="black"/>
                </a:solidFill>
                <a:latin typeface="Calibri" pitchFamily="34" charset="0"/>
              </a:rPr>
              <a:pPr fontAlgn="base">
                <a:spcBef>
                  <a:spcPct val="0"/>
                </a:spcBef>
                <a:spcAft>
                  <a:spcPct val="0"/>
                </a:spcAft>
              </a:pPr>
              <a:t>64</a:t>
            </a:fld>
            <a:endParaRPr lang="es-MX">
              <a:solidFill>
                <a:prstClr val="black"/>
              </a:solidFill>
              <a:latin typeface="Calibri" pitchFamily="34" charset="0"/>
            </a:endParaRPr>
          </a:p>
        </p:txBody>
      </p:sp>
    </p:spTree>
    <p:extLst>
      <p:ext uri="{BB962C8B-B14F-4D97-AF65-F5344CB8AC3E}">
        <p14:creationId xmlns:p14="http://schemas.microsoft.com/office/powerpoint/2010/main" val="239283652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MX" smtClean="0"/>
          </a:p>
        </p:txBody>
      </p:sp>
      <p:sp>
        <p:nvSpPr>
          <p:cNvPr id="84996"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pPr fontAlgn="base">
              <a:spcBef>
                <a:spcPct val="0"/>
              </a:spcBef>
              <a:spcAft>
                <a:spcPct val="0"/>
              </a:spcAft>
            </a:pPr>
            <a:fld id="{72DC339D-5CEF-4467-9E44-49D880E7EB2D}" type="slidenum">
              <a:rPr lang="es-MX">
                <a:solidFill>
                  <a:prstClr val="black"/>
                </a:solidFill>
                <a:latin typeface="Calibri" pitchFamily="34" charset="0"/>
              </a:rPr>
              <a:pPr fontAlgn="base">
                <a:spcBef>
                  <a:spcPct val="0"/>
                </a:spcBef>
                <a:spcAft>
                  <a:spcPct val="0"/>
                </a:spcAft>
              </a:pPr>
              <a:t>65</a:t>
            </a:fld>
            <a:endParaRPr lang="es-MX">
              <a:solidFill>
                <a:prstClr val="black"/>
              </a:solidFill>
              <a:latin typeface="Calibri" pitchFamily="34" charset="0"/>
            </a:endParaRPr>
          </a:p>
        </p:txBody>
      </p:sp>
    </p:spTree>
    <p:extLst>
      <p:ext uri="{BB962C8B-B14F-4D97-AF65-F5344CB8AC3E}">
        <p14:creationId xmlns:p14="http://schemas.microsoft.com/office/powerpoint/2010/main" val="230169128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MX" smtClean="0"/>
          </a:p>
        </p:txBody>
      </p:sp>
      <p:sp>
        <p:nvSpPr>
          <p:cNvPr id="86020"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pPr fontAlgn="base">
              <a:spcBef>
                <a:spcPct val="0"/>
              </a:spcBef>
              <a:spcAft>
                <a:spcPct val="0"/>
              </a:spcAft>
            </a:pPr>
            <a:fld id="{E72E5A4B-C869-4EC7-A468-F326E8C6266A}" type="slidenum">
              <a:rPr lang="es-MX">
                <a:solidFill>
                  <a:prstClr val="black"/>
                </a:solidFill>
                <a:latin typeface="Calibri" pitchFamily="34" charset="0"/>
              </a:rPr>
              <a:pPr fontAlgn="base">
                <a:spcBef>
                  <a:spcPct val="0"/>
                </a:spcBef>
                <a:spcAft>
                  <a:spcPct val="0"/>
                </a:spcAft>
              </a:pPr>
              <a:t>66</a:t>
            </a:fld>
            <a:endParaRPr lang="es-MX">
              <a:solidFill>
                <a:prstClr val="black"/>
              </a:solidFill>
              <a:latin typeface="Calibri" pitchFamily="34" charset="0"/>
            </a:endParaRPr>
          </a:p>
        </p:txBody>
      </p:sp>
    </p:spTree>
    <p:extLst>
      <p:ext uri="{BB962C8B-B14F-4D97-AF65-F5344CB8AC3E}">
        <p14:creationId xmlns:p14="http://schemas.microsoft.com/office/powerpoint/2010/main" val="240587567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MX" smtClean="0"/>
          </a:p>
        </p:txBody>
      </p:sp>
      <p:sp>
        <p:nvSpPr>
          <p:cNvPr id="87044"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pPr fontAlgn="base">
              <a:spcBef>
                <a:spcPct val="0"/>
              </a:spcBef>
              <a:spcAft>
                <a:spcPct val="0"/>
              </a:spcAft>
            </a:pPr>
            <a:fld id="{9B7302C9-0C4A-4C94-8AB2-D463A099434C}" type="slidenum">
              <a:rPr lang="es-MX">
                <a:solidFill>
                  <a:prstClr val="black"/>
                </a:solidFill>
                <a:latin typeface="Calibri" pitchFamily="34" charset="0"/>
              </a:rPr>
              <a:pPr fontAlgn="base">
                <a:spcBef>
                  <a:spcPct val="0"/>
                </a:spcBef>
                <a:spcAft>
                  <a:spcPct val="0"/>
                </a:spcAft>
              </a:pPr>
              <a:t>67</a:t>
            </a:fld>
            <a:endParaRPr lang="es-MX">
              <a:solidFill>
                <a:prstClr val="black"/>
              </a:solidFill>
              <a:latin typeface="Calibri" pitchFamily="34" charset="0"/>
            </a:endParaRPr>
          </a:p>
        </p:txBody>
      </p:sp>
    </p:spTree>
    <p:extLst>
      <p:ext uri="{BB962C8B-B14F-4D97-AF65-F5344CB8AC3E}">
        <p14:creationId xmlns:p14="http://schemas.microsoft.com/office/powerpoint/2010/main" val="55868902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MX" smtClean="0"/>
          </a:p>
        </p:txBody>
      </p:sp>
      <p:sp>
        <p:nvSpPr>
          <p:cNvPr id="88068"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pPr fontAlgn="base">
              <a:spcBef>
                <a:spcPct val="0"/>
              </a:spcBef>
              <a:spcAft>
                <a:spcPct val="0"/>
              </a:spcAft>
            </a:pPr>
            <a:fld id="{7F1496BB-AC16-46E9-8478-559959C244A2}" type="slidenum">
              <a:rPr lang="es-MX">
                <a:solidFill>
                  <a:prstClr val="black"/>
                </a:solidFill>
                <a:latin typeface="Calibri" pitchFamily="34" charset="0"/>
              </a:rPr>
              <a:pPr fontAlgn="base">
                <a:spcBef>
                  <a:spcPct val="0"/>
                </a:spcBef>
                <a:spcAft>
                  <a:spcPct val="0"/>
                </a:spcAft>
              </a:pPr>
              <a:t>69</a:t>
            </a:fld>
            <a:endParaRPr lang="es-MX">
              <a:solidFill>
                <a:prstClr val="black"/>
              </a:solidFill>
              <a:latin typeface="Calibri" pitchFamily="34" charset="0"/>
            </a:endParaRPr>
          </a:p>
        </p:txBody>
      </p:sp>
    </p:spTree>
    <p:extLst>
      <p:ext uri="{BB962C8B-B14F-4D97-AF65-F5344CB8AC3E}">
        <p14:creationId xmlns:p14="http://schemas.microsoft.com/office/powerpoint/2010/main" val="230773080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MX" smtClean="0"/>
          </a:p>
        </p:txBody>
      </p:sp>
      <p:sp>
        <p:nvSpPr>
          <p:cNvPr id="89092"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pPr fontAlgn="base">
              <a:spcBef>
                <a:spcPct val="0"/>
              </a:spcBef>
              <a:spcAft>
                <a:spcPct val="0"/>
              </a:spcAft>
            </a:pPr>
            <a:fld id="{2E185F96-D4FF-41AB-980B-267F9B1C0C2D}" type="slidenum">
              <a:rPr lang="es-MX">
                <a:solidFill>
                  <a:prstClr val="black"/>
                </a:solidFill>
                <a:latin typeface="Calibri" pitchFamily="34" charset="0"/>
              </a:rPr>
              <a:pPr fontAlgn="base">
                <a:spcBef>
                  <a:spcPct val="0"/>
                </a:spcBef>
                <a:spcAft>
                  <a:spcPct val="0"/>
                </a:spcAft>
              </a:pPr>
              <a:t>70</a:t>
            </a:fld>
            <a:endParaRPr lang="es-MX">
              <a:solidFill>
                <a:prstClr val="black"/>
              </a:solidFill>
              <a:latin typeface="Calibri" pitchFamily="34" charset="0"/>
            </a:endParaRPr>
          </a:p>
        </p:txBody>
      </p:sp>
    </p:spTree>
    <p:extLst>
      <p:ext uri="{BB962C8B-B14F-4D97-AF65-F5344CB8AC3E}">
        <p14:creationId xmlns:p14="http://schemas.microsoft.com/office/powerpoint/2010/main" val="286919854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MX" smtClean="0"/>
          </a:p>
        </p:txBody>
      </p:sp>
      <p:sp>
        <p:nvSpPr>
          <p:cNvPr id="90116"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pPr fontAlgn="base">
              <a:spcBef>
                <a:spcPct val="0"/>
              </a:spcBef>
              <a:spcAft>
                <a:spcPct val="0"/>
              </a:spcAft>
            </a:pPr>
            <a:fld id="{584BF743-9F01-465F-9F1D-2F430BC26181}" type="slidenum">
              <a:rPr lang="es-MX">
                <a:solidFill>
                  <a:prstClr val="black"/>
                </a:solidFill>
                <a:latin typeface="Calibri" pitchFamily="34" charset="0"/>
              </a:rPr>
              <a:pPr fontAlgn="base">
                <a:spcBef>
                  <a:spcPct val="0"/>
                </a:spcBef>
                <a:spcAft>
                  <a:spcPct val="0"/>
                </a:spcAft>
              </a:pPr>
              <a:t>71</a:t>
            </a:fld>
            <a:endParaRPr lang="es-MX">
              <a:solidFill>
                <a:prstClr val="black"/>
              </a:solidFill>
              <a:latin typeface="Calibri" pitchFamily="34" charset="0"/>
            </a:endParaRPr>
          </a:p>
        </p:txBody>
      </p:sp>
    </p:spTree>
    <p:extLst>
      <p:ext uri="{BB962C8B-B14F-4D97-AF65-F5344CB8AC3E}">
        <p14:creationId xmlns:p14="http://schemas.microsoft.com/office/powerpoint/2010/main" val="30625116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MX" dirty="0" smtClean="0"/>
          </a:p>
        </p:txBody>
      </p:sp>
      <p:sp>
        <p:nvSpPr>
          <p:cNvPr id="82948" name="3 Marcador de número de diapositiva"/>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pPr fontAlgn="base">
              <a:spcBef>
                <a:spcPct val="0"/>
              </a:spcBef>
              <a:spcAft>
                <a:spcPct val="0"/>
              </a:spcAft>
              <a:defRPr/>
            </a:pPr>
            <a:fld id="{19A3C1CD-7446-4D7A-B521-16BB7FDDE7D7}" type="slidenum">
              <a:rPr lang="es-MX" smtClean="0">
                <a:solidFill>
                  <a:prstClr val="black"/>
                </a:solidFill>
                <a:latin typeface="Calibri" pitchFamily="34" charset="0"/>
              </a:rPr>
              <a:pPr fontAlgn="base">
                <a:spcBef>
                  <a:spcPct val="0"/>
                </a:spcBef>
                <a:spcAft>
                  <a:spcPct val="0"/>
                </a:spcAft>
                <a:defRPr/>
              </a:pPr>
              <a:t>8</a:t>
            </a:fld>
            <a:endParaRPr lang="es-MX" smtClean="0">
              <a:solidFill>
                <a:prstClr val="black"/>
              </a:solidFill>
              <a:latin typeface="Calibri" pitchFamily="34" charset="0"/>
            </a:endParaRPr>
          </a:p>
        </p:txBody>
      </p:sp>
    </p:spTree>
    <p:extLst>
      <p:ext uri="{BB962C8B-B14F-4D97-AF65-F5344CB8AC3E}">
        <p14:creationId xmlns:p14="http://schemas.microsoft.com/office/powerpoint/2010/main" val="315556263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MX" smtClean="0"/>
          </a:p>
        </p:txBody>
      </p:sp>
      <p:sp>
        <p:nvSpPr>
          <p:cNvPr id="91140"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pPr fontAlgn="base">
              <a:spcBef>
                <a:spcPct val="0"/>
              </a:spcBef>
              <a:spcAft>
                <a:spcPct val="0"/>
              </a:spcAft>
            </a:pPr>
            <a:fld id="{4BF8A857-1733-44F4-B661-D68012D22AA4}" type="slidenum">
              <a:rPr lang="es-MX">
                <a:solidFill>
                  <a:prstClr val="black"/>
                </a:solidFill>
                <a:latin typeface="Calibri" pitchFamily="34" charset="0"/>
              </a:rPr>
              <a:pPr fontAlgn="base">
                <a:spcBef>
                  <a:spcPct val="0"/>
                </a:spcBef>
                <a:spcAft>
                  <a:spcPct val="0"/>
                </a:spcAft>
              </a:pPr>
              <a:t>72</a:t>
            </a:fld>
            <a:endParaRPr lang="es-MX">
              <a:solidFill>
                <a:prstClr val="black"/>
              </a:solidFill>
              <a:latin typeface="Calibri" pitchFamily="34" charset="0"/>
            </a:endParaRPr>
          </a:p>
        </p:txBody>
      </p:sp>
    </p:spTree>
    <p:extLst>
      <p:ext uri="{BB962C8B-B14F-4D97-AF65-F5344CB8AC3E}">
        <p14:creationId xmlns:p14="http://schemas.microsoft.com/office/powerpoint/2010/main" val="281513881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1 Marcador de imagen de diapositiva"/>
          <p:cNvSpPr>
            <a:spLocks noGrp="1" noRot="1" noChangeAspect="1" noTextEdit="1"/>
          </p:cNvSpPr>
          <p:nvPr>
            <p:ph type="sldImg"/>
          </p:nvPr>
        </p:nvSpPr>
        <p:spPr>
          <a:ln/>
        </p:spPr>
      </p:sp>
      <p:sp>
        <p:nvSpPr>
          <p:cNvPr id="39939" name="2 Marcador de notas"/>
          <p:cNvSpPr>
            <a:spLocks noGrp="1"/>
          </p:cNvSpPr>
          <p:nvPr>
            <p:ph type="body" idx="1"/>
          </p:nvPr>
        </p:nvSpPr>
        <p:spPr>
          <a:noFill/>
          <a:ln/>
        </p:spPr>
        <p:txBody>
          <a:bodyPr/>
          <a:lstStyle/>
          <a:p>
            <a:endParaRPr lang="es-MX" smtClean="0"/>
          </a:p>
        </p:txBody>
      </p:sp>
      <p:sp>
        <p:nvSpPr>
          <p:cNvPr id="39940" name="3 Marcador de número de diapositiva"/>
          <p:cNvSpPr>
            <a:spLocks noGrp="1"/>
          </p:cNvSpPr>
          <p:nvPr>
            <p:ph type="sldNum" sz="quarter" idx="5"/>
          </p:nvPr>
        </p:nvSpPr>
        <p:spPr>
          <a:noFill/>
        </p:spPr>
        <p:txBody>
          <a:bodyPr/>
          <a:lstStyle/>
          <a:p>
            <a:fld id="{3FC12DF2-656D-4CE7-B615-BACF54FB932C}" type="slidenum">
              <a:rPr lang="es-MX" smtClean="0">
                <a:solidFill>
                  <a:prstClr val="black"/>
                </a:solidFill>
              </a:rPr>
              <a:pPr/>
              <a:t>74</a:t>
            </a:fld>
            <a:endParaRPr lang="es-MX" smtClean="0">
              <a:solidFill>
                <a:prstClr val="black"/>
              </a:solidFill>
            </a:endParaRPr>
          </a:p>
        </p:txBody>
      </p:sp>
    </p:spTree>
    <p:extLst>
      <p:ext uri="{BB962C8B-B14F-4D97-AF65-F5344CB8AC3E}">
        <p14:creationId xmlns:p14="http://schemas.microsoft.com/office/powerpoint/2010/main" val="37899619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MX" smtClean="0"/>
          </a:p>
        </p:txBody>
      </p:sp>
      <p:sp>
        <p:nvSpPr>
          <p:cNvPr id="84996" name="3 Marcador de número de diapositiva"/>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pPr fontAlgn="base">
              <a:spcBef>
                <a:spcPct val="0"/>
              </a:spcBef>
              <a:spcAft>
                <a:spcPct val="0"/>
              </a:spcAft>
              <a:defRPr/>
            </a:pPr>
            <a:fld id="{B9B11EB6-7039-4779-B27E-84304E381EC3}" type="slidenum">
              <a:rPr lang="es-MX" smtClean="0">
                <a:solidFill>
                  <a:prstClr val="black"/>
                </a:solidFill>
                <a:latin typeface="Calibri" pitchFamily="34" charset="0"/>
              </a:rPr>
              <a:pPr fontAlgn="base">
                <a:spcBef>
                  <a:spcPct val="0"/>
                </a:spcBef>
                <a:spcAft>
                  <a:spcPct val="0"/>
                </a:spcAft>
                <a:defRPr/>
              </a:pPr>
              <a:t>10</a:t>
            </a:fld>
            <a:endParaRPr lang="es-MX" smtClean="0">
              <a:solidFill>
                <a:prstClr val="black"/>
              </a:solidFill>
              <a:latin typeface="Calibri" pitchFamily="34" charset="0"/>
            </a:endParaRPr>
          </a:p>
        </p:txBody>
      </p:sp>
    </p:spTree>
    <p:extLst>
      <p:ext uri="{BB962C8B-B14F-4D97-AF65-F5344CB8AC3E}">
        <p14:creationId xmlns:p14="http://schemas.microsoft.com/office/powerpoint/2010/main" val="27021554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MX" smtClean="0"/>
          </a:p>
        </p:txBody>
      </p:sp>
      <p:sp>
        <p:nvSpPr>
          <p:cNvPr id="86020" name="3 Marcador de número de diapositiva"/>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pPr fontAlgn="base">
              <a:spcBef>
                <a:spcPct val="0"/>
              </a:spcBef>
              <a:spcAft>
                <a:spcPct val="0"/>
              </a:spcAft>
              <a:defRPr/>
            </a:pPr>
            <a:fld id="{89E9BA47-105C-499D-9CF1-28E2D0241A1C}" type="slidenum">
              <a:rPr lang="es-MX" smtClean="0">
                <a:solidFill>
                  <a:prstClr val="black"/>
                </a:solidFill>
                <a:latin typeface="Calibri" pitchFamily="34" charset="0"/>
              </a:rPr>
              <a:pPr fontAlgn="base">
                <a:spcBef>
                  <a:spcPct val="0"/>
                </a:spcBef>
                <a:spcAft>
                  <a:spcPct val="0"/>
                </a:spcAft>
                <a:defRPr/>
              </a:pPr>
              <a:t>12</a:t>
            </a:fld>
            <a:endParaRPr lang="es-MX" smtClean="0">
              <a:solidFill>
                <a:prstClr val="black"/>
              </a:solidFill>
              <a:latin typeface="Calibri" pitchFamily="34" charset="0"/>
            </a:endParaRPr>
          </a:p>
        </p:txBody>
      </p:sp>
    </p:spTree>
    <p:extLst>
      <p:ext uri="{BB962C8B-B14F-4D97-AF65-F5344CB8AC3E}">
        <p14:creationId xmlns:p14="http://schemas.microsoft.com/office/powerpoint/2010/main" val="32157260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MX" smtClean="0"/>
          </a:p>
        </p:txBody>
      </p:sp>
      <p:sp>
        <p:nvSpPr>
          <p:cNvPr id="87044" name="3 Marcador de número de diapositiva"/>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pPr fontAlgn="base">
              <a:spcBef>
                <a:spcPct val="0"/>
              </a:spcBef>
              <a:spcAft>
                <a:spcPct val="0"/>
              </a:spcAft>
              <a:defRPr/>
            </a:pPr>
            <a:fld id="{8F5BE521-7164-4196-A077-BA55107FC2CF}" type="slidenum">
              <a:rPr lang="es-MX" smtClean="0">
                <a:solidFill>
                  <a:prstClr val="black"/>
                </a:solidFill>
                <a:latin typeface="Calibri" pitchFamily="34" charset="0"/>
              </a:rPr>
              <a:pPr fontAlgn="base">
                <a:spcBef>
                  <a:spcPct val="0"/>
                </a:spcBef>
                <a:spcAft>
                  <a:spcPct val="0"/>
                </a:spcAft>
                <a:defRPr/>
              </a:pPr>
              <a:t>13</a:t>
            </a:fld>
            <a:endParaRPr lang="es-MX" smtClean="0">
              <a:solidFill>
                <a:prstClr val="black"/>
              </a:solidFill>
              <a:latin typeface="Calibri" pitchFamily="34" charset="0"/>
            </a:endParaRPr>
          </a:p>
        </p:txBody>
      </p:sp>
    </p:spTree>
    <p:extLst>
      <p:ext uri="{BB962C8B-B14F-4D97-AF65-F5344CB8AC3E}">
        <p14:creationId xmlns:p14="http://schemas.microsoft.com/office/powerpoint/2010/main" val="294640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MX" smtClean="0"/>
          </a:p>
        </p:txBody>
      </p:sp>
      <p:sp>
        <p:nvSpPr>
          <p:cNvPr id="88068" name="3 Marcador de número de diapositiva"/>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pPr fontAlgn="base">
              <a:spcBef>
                <a:spcPct val="0"/>
              </a:spcBef>
              <a:spcAft>
                <a:spcPct val="0"/>
              </a:spcAft>
              <a:defRPr/>
            </a:pPr>
            <a:fld id="{101F9BB2-6C52-4644-8FEE-46EB58E01AFA}" type="slidenum">
              <a:rPr lang="es-MX" smtClean="0">
                <a:solidFill>
                  <a:prstClr val="black"/>
                </a:solidFill>
                <a:latin typeface="Calibri" pitchFamily="34" charset="0"/>
              </a:rPr>
              <a:pPr fontAlgn="base">
                <a:spcBef>
                  <a:spcPct val="0"/>
                </a:spcBef>
                <a:spcAft>
                  <a:spcPct val="0"/>
                </a:spcAft>
                <a:defRPr/>
              </a:pPr>
              <a:t>17</a:t>
            </a:fld>
            <a:endParaRPr lang="es-MX" smtClean="0">
              <a:solidFill>
                <a:prstClr val="black"/>
              </a:solidFill>
              <a:latin typeface="Calibri" pitchFamily="34" charset="0"/>
            </a:endParaRPr>
          </a:p>
        </p:txBody>
      </p:sp>
    </p:spTree>
    <p:extLst>
      <p:ext uri="{BB962C8B-B14F-4D97-AF65-F5344CB8AC3E}">
        <p14:creationId xmlns:p14="http://schemas.microsoft.com/office/powerpoint/2010/main" val="6914514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MX" smtClean="0"/>
          </a:p>
        </p:txBody>
      </p:sp>
      <p:sp>
        <p:nvSpPr>
          <p:cNvPr id="89092" name="3 Marcador de número de diapositiva"/>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pPr fontAlgn="base">
              <a:spcBef>
                <a:spcPct val="0"/>
              </a:spcBef>
              <a:spcAft>
                <a:spcPct val="0"/>
              </a:spcAft>
              <a:defRPr/>
            </a:pPr>
            <a:fld id="{D95CE39B-763C-4BC3-A6B6-858374E4739E}" type="slidenum">
              <a:rPr lang="es-MX" smtClean="0">
                <a:solidFill>
                  <a:prstClr val="black"/>
                </a:solidFill>
                <a:latin typeface="Calibri" pitchFamily="34" charset="0"/>
              </a:rPr>
              <a:pPr fontAlgn="base">
                <a:spcBef>
                  <a:spcPct val="0"/>
                </a:spcBef>
                <a:spcAft>
                  <a:spcPct val="0"/>
                </a:spcAft>
                <a:defRPr/>
              </a:pPr>
              <a:t>18</a:t>
            </a:fld>
            <a:endParaRPr lang="es-MX" smtClean="0">
              <a:solidFill>
                <a:prstClr val="black"/>
              </a:solidFill>
              <a:latin typeface="Calibri" pitchFamily="34" charset="0"/>
            </a:endParaRPr>
          </a:p>
        </p:txBody>
      </p:sp>
    </p:spTree>
    <p:extLst>
      <p:ext uri="{BB962C8B-B14F-4D97-AF65-F5344CB8AC3E}">
        <p14:creationId xmlns:p14="http://schemas.microsoft.com/office/powerpoint/2010/main" val="9583483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7" name="Date Placeholder 6"/>
          <p:cNvSpPr>
            <a:spLocks noGrp="1"/>
          </p:cNvSpPr>
          <p:nvPr>
            <p:ph type="dt" sz="half" idx="10"/>
          </p:nvPr>
        </p:nvSpPr>
        <p:spPr/>
        <p:txBody>
          <a:bodyPr/>
          <a:lstStyle/>
          <a:p>
            <a:fld id="{05491F95-82FD-4016-ACDC-E70F21AD4BD9}" type="datetimeFigureOut">
              <a:rPr lang="es-MX" smtClean="0">
                <a:solidFill>
                  <a:prstClr val="black">
                    <a:lumMod val="65000"/>
                    <a:lumOff val="35000"/>
                  </a:prstClr>
                </a:solidFill>
              </a:rPr>
              <a:pPr/>
              <a:t>06/10/2014</a:t>
            </a:fld>
            <a:endParaRPr lang="es-MX" dirty="0">
              <a:solidFill>
                <a:prstClr val="black">
                  <a:lumMod val="65000"/>
                  <a:lumOff val="35000"/>
                </a:prstClr>
              </a:solidFill>
            </a:endParaRPr>
          </a:p>
        </p:txBody>
      </p:sp>
      <p:sp>
        <p:nvSpPr>
          <p:cNvPr id="8" name="Slide Number Placeholder 7"/>
          <p:cNvSpPr>
            <a:spLocks noGrp="1"/>
          </p:cNvSpPr>
          <p:nvPr>
            <p:ph type="sldNum" sz="quarter" idx="11"/>
          </p:nvPr>
        </p:nvSpPr>
        <p:spPr/>
        <p:txBody>
          <a:bodyPr/>
          <a:lstStyle/>
          <a:p>
            <a:fld id="{A59F9A32-6E23-4D3B-B605-75A24CD38D64}" type="slidenum">
              <a:rPr lang="es-MX" smtClean="0">
                <a:solidFill>
                  <a:prstClr val="black">
                    <a:lumMod val="65000"/>
                    <a:lumOff val="35000"/>
                  </a:prstClr>
                </a:solidFill>
              </a:rPr>
              <a:pPr/>
              <a:t>‹Nº›</a:t>
            </a:fld>
            <a:endParaRPr lang="es-MX" dirty="0">
              <a:solidFill>
                <a:prstClr val="black">
                  <a:lumMod val="65000"/>
                  <a:lumOff val="35000"/>
                </a:prstClr>
              </a:solidFill>
            </a:endParaRPr>
          </a:p>
        </p:txBody>
      </p:sp>
      <p:sp>
        <p:nvSpPr>
          <p:cNvPr id="9" name="Footer Placeholder 8"/>
          <p:cNvSpPr>
            <a:spLocks noGrp="1"/>
          </p:cNvSpPr>
          <p:nvPr>
            <p:ph type="ftr" sz="quarter" idx="12"/>
          </p:nvPr>
        </p:nvSpPr>
        <p:spPr/>
        <p:txBody>
          <a:bodyPr/>
          <a:lstStyle/>
          <a:p>
            <a:endParaRPr lang="es-MX" dirty="0">
              <a:solidFill>
                <a:prstClr val="black">
                  <a:lumMod val="65000"/>
                  <a:lumOff val="35000"/>
                </a:prstClr>
              </a:solidFill>
            </a:endParaRPr>
          </a:p>
        </p:txBody>
      </p:sp>
    </p:spTree>
    <p:extLst>
      <p:ext uri="{BB962C8B-B14F-4D97-AF65-F5344CB8AC3E}">
        <p14:creationId xmlns:p14="http://schemas.microsoft.com/office/powerpoint/2010/main" val="1342464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05491F95-82FD-4016-ACDC-E70F21AD4BD9}" type="datetimeFigureOut">
              <a:rPr lang="es-MX" smtClean="0">
                <a:solidFill>
                  <a:prstClr val="black">
                    <a:lumMod val="65000"/>
                    <a:lumOff val="35000"/>
                  </a:prstClr>
                </a:solidFill>
              </a:rPr>
              <a:pPr/>
              <a:t>06/10/2014</a:t>
            </a:fld>
            <a:endParaRPr lang="es-MX"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s-MX"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A59F9A32-6E23-4D3B-B605-75A24CD38D64}" type="slidenum">
              <a:rPr lang="es-MX" smtClean="0">
                <a:solidFill>
                  <a:prstClr val="black">
                    <a:lumMod val="65000"/>
                    <a:lumOff val="35000"/>
                  </a:prstClr>
                </a:solidFill>
              </a:rPr>
              <a:pPr/>
              <a:t>‹Nº›</a:t>
            </a:fld>
            <a:endParaRPr lang="es-MX" dirty="0">
              <a:solidFill>
                <a:prstClr val="black">
                  <a:lumMod val="65000"/>
                  <a:lumOff val="35000"/>
                </a:prstClr>
              </a:solidFill>
            </a:endParaRPr>
          </a:p>
        </p:txBody>
      </p:sp>
    </p:spTree>
    <p:extLst>
      <p:ext uri="{BB962C8B-B14F-4D97-AF65-F5344CB8AC3E}">
        <p14:creationId xmlns:p14="http://schemas.microsoft.com/office/powerpoint/2010/main" val="42916264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05491F95-82FD-4016-ACDC-E70F21AD4BD9}" type="datetimeFigureOut">
              <a:rPr lang="es-MX" smtClean="0">
                <a:solidFill>
                  <a:prstClr val="black">
                    <a:lumMod val="65000"/>
                    <a:lumOff val="35000"/>
                  </a:prstClr>
                </a:solidFill>
              </a:rPr>
              <a:pPr/>
              <a:t>06/10/2014</a:t>
            </a:fld>
            <a:endParaRPr lang="es-MX"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s-MX"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A59F9A32-6E23-4D3B-B605-75A24CD38D64}" type="slidenum">
              <a:rPr lang="es-MX" smtClean="0">
                <a:solidFill>
                  <a:prstClr val="black">
                    <a:lumMod val="65000"/>
                    <a:lumOff val="35000"/>
                  </a:prstClr>
                </a:solidFill>
              </a:rPr>
              <a:pPr/>
              <a:t>‹Nº›</a:t>
            </a:fld>
            <a:endParaRPr lang="es-MX" dirty="0">
              <a:solidFill>
                <a:prstClr val="black">
                  <a:lumMod val="65000"/>
                  <a:lumOff val="35000"/>
                </a:prstClr>
              </a:solidFill>
            </a:endParaRPr>
          </a:p>
        </p:txBody>
      </p:sp>
    </p:spTree>
    <p:extLst>
      <p:ext uri="{BB962C8B-B14F-4D97-AF65-F5344CB8AC3E}">
        <p14:creationId xmlns:p14="http://schemas.microsoft.com/office/powerpoint/2010/main" val="3241494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4" name="Date Placeholder 3"/>
          <p:cNvSpPr>
            <a:spLocks noGrp="1"/>
          </p:cNvSpPr>
          <p:nvPr>
            <p:ph type="dt" sz="half" idx="10"/>
          </p:nvPr>
        </p:nvSpPr>
        <p:spPr/>
        <p:txBody>
          <a:bodyPr/>
          <a:lstStyle/>
          <a:p>
            <a:fld id="{05491F95-82FD-4016-ACDC-E70F21AD4BD9}" type="datetimeFigureOut">
              <a:rPr lang="es-MX" smtClean="0">
                <a:solidFill>
                  <a:prstClr val="black">
                    <a:lumMod val="65000"/>
                    <a:lumOff val="35000"/>
                  </a:prstClr>
                </a:solidFill>
              </a:rPr>
              <a:pPr/>
              <a:t>06/10/2014</a:t>
            </a:fld>
            <a:endParaRPr lang="es-MX"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s-MX"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A59F9A32-6E23-4D3B-B605-75A24CD38D64}" type="slidenum">
              <a:rPr lang="es-MX" smtClean="0">
                <a:solidFill>
                  <a:prstClr val="black">
                    <a:lumMod val="65000"/>
                    <a:lumOff val="35000"/>
                  </a:prstClr>
                </a:solidFill>
              </a:rPr>
              <a:pPr/>
              <a:t>‹Nº›</a:t>
            </a:fld>
            <a:endParaRPr lang="es-MX" dirty="0">
              <a:solidFill>
                <a:prstClr val="black">
                  <a:lumMod val="65000"/>
                  <a:lumOff val="35000"/>
                </a:prstClr>
              </a:solidFill>
            </a:endParaRPr>
          </a:p>
        </p:txBody>
      </p:sp>
    </p:spTree>
    <p:extLst>
      <p:ext uri="{BB962C8B-B14F-4D97-AF65-F5344CB8AC3E}">
        <p14:creationId xmlns:p14="http://schemas.microsoft.com/office/powerpoint/2010/main" val="14204792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05491F95-82FD-4016-ACDC-E70F21AD4BD9}" type="datetimeFigureOut">
              <a:rPr lang="es-MX" smtClean="0">
                <a:solidFill>
                  <a:prstClr val="black">
                    <a:lumMod val="65000"/>
                    <a:lumOff val="35000"/>
                  </a:prstClr>
                </a:solidFill>
              </a:rPr>
              <a:pPr/>
              <a:t>06/10/2014</a:t>
            </a:fld>
            <a:endParaRPr lang="es-MX"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s-MX"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A59F9A32-6E23-4D3B-B605-75A24CD38D64}" type="slidenum">
              <a:rPr lang="es-MX" smtClean="0">
                <a:solidFill>
                  <a:prstClr val="black">
                    <a:lumMod val="65000"/>
                    <a:lumOff val="35000"/>
                  </a:prstClr>
                </a:solidFill>
              </a:rPr>
              <a:pPr/>
              <a:t>‹Nº›</a:t>
            </a:fld>
            <a:endParaRPr lang="es-MX" dirty="0">
              <a:solidFill>
                <a:prstClr val="black">
                  <a:lumMod val="65000"/>
                  <a:lumOff val="35000"/>
                </a:prstClr>
              </a:solidFill>
            </a:endParaRPr>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848234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5" name="Date Placeholder 4"/>
          <p:cNvSpPr>
            <a:spLocks noGrp="1"/>
          </p:cNvSpPr>
          <p:nvPr>
            <p:ph type="dt" sz="half" idx="10"/>
          </p:nvPr>
        </p:nvSpPr>
        <p:spPr/>
        <p:txBody>
          <a:bodyPr/>
          <a:lstStyle/>
          <a:p>
            <a:fld id="{05491F95-82FD-4016-ACDC-E70F21AD4BD9}" type="datetimeFigureOut">
              <a:rPr lang="es-MX" smtClean="0">
                <a:solidFill>
                  <a:prstClr val="black">
                    <a:lumMod val="65000"/>
                    <a:lumOff val="35000"/>
                  </a:prstClr>
                </a:solidFill>
              </a:rPr>
              <a:pPr/>
              <a:t>06/10/2014</a:t>
            </a:fld>
            <a:endParaRPr lang="es-MX" dirty="0">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s-MX" dirty="0">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A59F9A32-6E23-4D3B-B605-75A24CD38D64}" type="slidenum">
              <a:rPr lang="es-MX" smtClean="0">
                <a:solidFill>
                  <a:prstClr val="black">
                    <a:lumMod val="65000"/>
                    <a:lumOff val="35000"/>
                  </a:prstClr>
                </a:solidFill>
              </a:rPr>
              <a:pPr/>
              <a:t>‹Nº›</a:t>
            </a:fld>
            <a:endParaRPr lang="es-MX" dirty="0">
              <a:solidFill>
                <a:prstClr val="black">
                  <a:lumMod val="65000"/>
                  <a:lumOff val="35000"/>
                </a:prstClr>
              </a:solidFill>
            </a:endParaRPr>
          </a:p>
        </p:txBody>
      </p:sp>
      <p:sp>
        <p:nvSpPr>
          <p:cNvPr id="9" name="Content Placeholder 8"/>
          <p:cNvSpPr>
            <a:spLocks noGrp="1"/>
          </p:cNvSpPr>
          <p:nvPr>
            <p:ph sz="quarter" idx="13"/>
          </p:nvPr>
        </p:nvSpPr>
        <p:spPr>
          <a:xfrm>
            <a:off x="365760" y="1600200"/>
            <a:ext cx="4041648" cy="452628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extLst>
      <p:ext uri="{BB962C8B-B14F-4D97-AF65-F5344CB8AC3E}">
        <p14:creationId xmlns:p14="http://schemas.microsoft.com/office/powerpoint/2010/main" val="42000469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7" name="Date Placeholder 6"/>
          <p:cNvSpPr>
            <a:spLocks noGrp="1"/>
          </p:cNvSpPr>
          <p:nvPr>
            <p:ph type="dt" sz="half" idx="10"/>
          </p:nvPr>
        </p:nvSpPr>
        <p:spPr/>
        <p:txBody>
          <a:bodyPr/>
          <a:lstStyle/>
          <a:p>
            <a:fld id="{05491F95-82FD-4016-ACDC-E70F21AD4BD9}" type="datetimeFigureOut">
              <a:rPr lang="es-MX" smtClean="0">
                <a:solidFill>
                  <a:prstClr val="black">
                    <a:lumMod val="65000"/>
                    <a:lumOff val="35000"/>
                  </a:prstClr>
                </a:solidFill>
              </a:rPr>
              <a:pPr/>
              <a:t>06/10/2014</a:t>
            </a:fld>
            <a:endParaRPr lang="es-MX" dirty="0">
              <a:solidFill>
                <a:prstClr val="black">
                  <a:lumMod val="65000"/>
                  <a:lumOff val="35000"/>
                </a:prstClr>
              </a:solidFill>
            </a:endParaRPr>
          </a:p>
        </p:txBody>
      </p:sp>
      <p:sp>
        <p:nvSpPr>
          <p:cNvPr id="8" name="Footer Placeholder 7"/>
          <p:cNvSpPr>
            <a:spLocks noGrp="1"/>
          </p:cNvSpPr>
          <p:nvPr>
            <p:ph type="ftr" sz="quarter" idx="11"/>
          </p:nvPr>
        </p:nvSpPr>
        <p:spPr/>
        <p:txBody>
          <a:bodyPr/>
          <a:lstStyle/>
          <a:p>
            <a:endParaRPr lang="es-MX" dirty="0">
              <a:solidFill>
                <a:prstClr val="black">
                  <a:lumMod val="65000"/>
                  <a:lumOff val="35000"/>
                </a:prstClr>
              </a:solidFill>
            </a:endParaRPr>
          </a:p>
        </p:txBody>
      </p:sp>
      <p:sp>
        <p:nvSpPr>
          <p:cNvPr id="9" name="Slide Number Placeholder 8"/>
          <p:cNvSpPr>
            <a:spLocks noGrp="1"/>
          </p:cNvSpPr>
          <p:nvPr>
            <p:ph type="sldNum" sz="quarter" idx="12"/>
          </p:nvPr>
        </p:nvSpPr>
        <p:spPr/>
        <p:txBody>
          <a:bodyPr/>
          <a:lstStyle/>
          <a:p>
            <a:fld id="{A59F9A32-6E23-4D3B-B605-75A24CD38D64}" type="slidenum">
              <a:rPr lang="es-MX" smtClean="0">
                <a:solidFill>
                  <a:prstClr val="black">
                    <a:lumMod val="65000"/>
                    <a:lumOff val="35000"/>
                  </a:prstClr>
                </a:solidFill>
              </a:rPr>
              <a:pPr/>
              <a:t>‹Nº›</a:t>
            </a:fld>
            <a:endParaRPr lang="es-MX" dirty="0">
              <a:solidFill>
                <a:prstClr val="black">
                  <a:lumMod val="65000"/>
                  <a:lumOff val="35000"/>
                </a:prstClr>
              </a:solidFill>
            </a:endParaRPr>
          </a:p>
        </p:txBody>
      </p:sp>
      <p:sp>
        <p:nvSpPr>
          <p:cNvPr id="11" name="Content Placeholder 10"/>
          <p:cNvSpPr>
            <a:spLocks noGrp="1"/>
          </p:cNvSpPr>
          <p:nvPr>
            <p:ph sz="quarter" idx="13"/>
          </p:nvPr>
        </p:nvSpPr>
        <p:spPr>
          <a:xfrm>
            <a:off x="457200" y="2212848"/>
            <a:ext cx="4041648" cy="391363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extLst>
      <p:ext uri="{BB962C8B-B14F-4D97-AF65-F5344CB8AC3E}">
        <p14:creationId xmlns:p14="http://schemas.microsoft.com/office/powerpoint/2010/main" val="18930200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05491F95-82FD-4016-ACDC-E70F21AD4BD9}" type="datetimeFigureOut">
              <a:rPr lang="es-MX" smtClean="0">
                <a:solidFill>
                  <a:prstClr val="black">
                    <a:lumMod val="65000"/>
                    <a:lumOff val="35000"/>
                  </a:prstClr>
                </a:solidFill>
              </a:rPr>
              <a:pPr/>
              <a:t>06/10/2014</a:t>
            </a:fld>
            <a:endParaRPr lang="es-MX" dirty="0">
              <a:solidFill>
                <a:prstClr val="black">
                  <a:lumMod val="65000"/>
                  <a:lumOff val="35000"/>
                </a:prstClr>
              </a:solidFill>
            </a:endParaRPr>
          </a:p>
        </p:txBody>
      </p:sp>
      <p:sp>
        <p:nvSpPr>
          <p:cNvPr id="4" name="Footer Placeholder 3"/>
          <p:cNvSpPr>
            <a:spLocks noGrp="1"/>
          </p:cNvSpPr>
          <p:nvPr>
            <p:ph type="ftr" sz="quarter" idx="11"/>
          </p:nvPr>
        </p:nvSpPr>
        <p:spPr/>
        <p:txBody>
          <a:bodyPr/>
          <a:lstStyle/>
          <a:p>
            <a:endParaRPr lang="es-MX" dirty="0">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p>
            <a:fld id="{A59F9A32-6E23-4D3B-B605-75A24CD38D64}" type="slidenum">
              <a:rPr lang="es-MX" smtClean="0">
                <a:solidFill>
                  <a:prstClr val="black">
                    <a:lumMod val="65000"/>
                    <a:lumOff val="35000"/>
                  </a:prstClr>
                </a:solidFill>
              </a:rPr>
              <a:pPr/>
              <a:t>‹Nº›</a:t>
            </a:fld>
            <a:endParaRPr lang="es-MX" dirty="0">
              <a:solidFill>
                <a:prstClr val="black">
                  <a:lumMod val="65000"/>
                  <a:lumOff val="35000"/>
                </a:prstClr>
              </a:solidFill>
            </a:endParaRPr>
          </a:p>
        </p:txBody>
      </p:sp>
    </p:spTree>
    <p:extLst>
      <p:ext uri="{BB962C8B-B14F-4D97-AF65-F5344CB8AC3E}">
        <p14:creationId xmlns:p14="http://schemas.microsoft.com/office/powerpoint/2010/main" val="12718309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491F95-82FD-4016-ACDC-E70F21AD4BD9}" type="datetimeFigureOut">
              <a:rPr lang="es-MX" smtClean="0">
                <a:solidFill>
                  <a:prstClr val="black">
                    <a:lumMod val="65000"/>
                    <a:lumOff val="35000"/>
                  </a:prstClr>
                </a:solidFill>
              </a:rPr>
              <a:pPr/>
              <a:t>06/10/2014</a:t>
            </a:fld>
            <a:endParaRPr lang="es-MX" dirty="0">
              <a:solidFill>
                <a:prstClr val="black">
                  <a:lumMod val="65000"/>
                  <a:lumOff val="35000"/>
                </a:prstClr>
              </a:solidFill>
            </a:endParaRPr>
          </a:p>
        </p:txBody>
      </p:sp>
      <p:sp>
        <p:nvSpPr>
          <p:cNvPr id="3" name="Footer Placeholder 2"/>
          <p:cNvSpPr>
            <a:spLocks noGrp="1"/>
          </p:cNvSpPr>
          <p:nvPr>
            <p:ph type="ftr" sz="quarter" idx="11"/>
          </p:nvPr>
        </p:nvSpPr>
        <p:spPr/>
        <p:txBody>
          <a:bodyPr/>
          <a:lstStyle/>
          <a:p>
            <a:endParaRPr lang="es-MX" dirty="0">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p>
            <a:fld id="{A59F9A32-6E23-4D3B-B605-75A24CD38D64}" type="slidenum">
              <a:rPr lang="es-MX" smtClean="0">
                <a:solidFill>
                  <a:prstClr val="black">
                    <a:lumMod val="65000"/>
                    <a:lumOff val="35000"/>
                  </a:prstClr>
                </a:solidFill>
              </a:rPr>
              <a:pPr/>
              <a:t>‹Nº›</a:t>
            </a:fld>
            <a:endParaRPr lang="es-MX" dirty="0">
              <a:solidFill>
                <a:prstClr val="black">
                  <a:lumMod val="65000"/>
                  <a:lumOff val="35000"/>
                </a:prstClr>
              </a:solidFill>
            </a:endParaRPr>
          </a:p>
        </p:txBody>
      </p:sp>
    </p:spTree>
    <p:extLst>
      <p:ext uri="{BB962C8B-B14F-4D97-AF65-F5344CB8AC3E}">
        <p14:creationId xmlns:p14="http://schemas.microsoft.com/office/powerpoint/2010/main" val="3639493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05491F95-82FD-4016-ACDC-E70F21AD4BD9}" type="datetimeFigureOut">
              <a:rPr lang="es-MX" smtClean="0">
                <a:solidFill>
                  <a:prstClr val="black">
                    <a:lumMod val="65000"/>
                    <a:lumOff val="35000"/>
                  </a:prstClr>
                </a:solidFill>
              </a:rPr>
              <a:pPr/>
              <a:t>06/10/2014</a:t>
            </a:fld>
            <a:endParaRPr lang="es-MX" dirty="0">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s-MX" dirty="0">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A59F9A32-6E23-4D3B-B605-75A24CD38D64}" type="slidenum">
              <a:rPr lang="es-MX" smtClean="0">
                <a:solidFill>
                  <a:prstClr val="black">
                    <a:lumMod val="65000"/>
                    <a:lumOff val="35000"/>
                  </a:prstClr>
                </a:solidFill>
              </a:rPr>
              <a:pPr/>
              <a:t>‹Nº›</a:t>
            </a:fld>
            <a:endParaRPr lang="es-MX" dirty="0">
              <a:solidFill>
                <a:prstClr val="black">
                  <a:lumMod val="65000"/>
                  <a:lumOff val="35000"/>
                </a:prstClr>
              </a:solidFill>
            </a:endParaRPr>
          </a:p>
        </p:txBody>
      </p:sp>
    </p:spTree>
    <p:extLst>
      <p:ext uri="{BB962C8B-B14F-4D97-AF65-F5344CB8AC3E}">
        <p14:creationId xmlns:p14="http://schemas.microsoft.com/office/powerpoint/2010/main" val="2845029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05491F95-82FD-4016-ACDC-E70F21AD4BD9}" type="datetimeFigureOut">
              <a:rPr lang="es-MX" smtClean="0">
                <a:solidFill>
                  <a:prstClr val="black">
                    <a:lumMod val="65000"/>
                    <a:lumOff val="35000"/>
                  </a:prstClr>
                </a:solidFill>
              </a:rPr>
              <a:pPr/>
              <a:t>06/10/2014</a:t>
            </a:fld>
            <a:endParaRPr lang="es-MX" dirty="0">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s-MX" dirty="0">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A59F9A32-6E23-4D3B-B605-75A24CD38D64}" type="slidenum">
              <a:rPr lang="es-MX" smtClean="0">
                <a:solidFill>
                  <a:prstClr val="black">
                    <a:lumMod val="65000"/>
                    <a:lumOff val="35000"/>
                  </a:prstClr>
                </a:solidFill>
              </a:rPr>
              <a:pPr/>
              <a:t>‹Nº›</a:t>
            </a:fld>
            <a:endParaRPr lang="es-MX" dirty="0">
              <a:solidFill>
                <a:prstClr val="black">
                  <a:lumMod val="65000"/>
                  <a:lumOff val="35000"/>
                </a:prstClr>
              </a:solidFill>
            </a:endParaRPr>
          </a:p>
        </p:txBody>
      </p:sp>
    </p:spTree>
    <p:extLst>
      <p:ext uri="{BB962C8B-B14F-4D97-AF65-F5344CB8AC3E}">
        <p14:creationId xmlns:p14="http://schemas.microsoft.com/office/powerpoint/2010/main" val="28664720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05DA9DAA-8261-4793-84EC-FF788428CC79}" type="datetimeFigureOut">
              <a:rPr lang="es-MX" smtClean="0">
                <a:solidFill>
                  <a:srgbClr val="895D1D"/>
                </a:solidFill>
              </a:rPr>
              <a:pPr/>
              <a:t>06/10/2014</a:t>
            </a:fld>
            <a:endParaRPr lang="es-MX">
              <a:solidFill>
                <a:srgbClr val="895D1D"/>
              </a:solidFill>
            </a:endParaRPr>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s-MX">
              <a:solidFill>
                <a:srgbClr val="895D1D"/>
              </a:solidFill>
            </a:endParaRPr>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A5F1DA30-5AFD-4867-9F3F-57BB4CA95FBF}" type="slidenum">
              <a:rPr lang="es-MX" smtClean="0">
                <a:solidFill>
                  <a:srgbClr val="895D1D"/>
                </a:solidFill>
              </a:rPr>
              <a:pPr/>
              <a:t>‹Nº›</a:t>
            </a:fld>
            <a:endParaRPr lang="es-MX">
              <a:solidFill>
                <a:srgbClr val="895D1D"/>
              </a:solidFill>
            </a:endParaRPr>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762589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hyperlink" Target="http://es.wikipedia.org/wiki/Aire" TargetMode="External"/><Relationship Id="rId3" Type="http://schemas.openxmlformats.org/officeDocument/2006/relationships/hyperlink" Target="http://es.wikipedia.org/wiki/Persona" TargetMode="External"/><Relationship Id="rId7" Type="http://schemas.openxmlformats.org/officeDocument/2006/relationships/hyperlink" Target="http://es.wikipedia.org/wiki/Suelo"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hyperlink" Target="http://es.wikipedia.org/wiki/Agua" TargetMode="External"/><Relationship Id="rId5" Type="http://schemas.openxmlformats.org/officeDocument/2006/relationships/hyperlink" Target="http://es.wikipedia.org/wiki/Ser_vivo" TargetMode="External"/><Relationship Id="rId4" Type="http://schemas.openxmlformats.org/officeDocument/2006/relationships/hyperlink" Target="http://es.wikipedia.org/wiki/Sociedad" TargetMode="External"/><Relationship Id="rId9" Type="http://schemas.openxmlformats.org/officeDocument/2006/relationships/hyperlink" Target="http://es.wikipedia.org/wiki/Cultura"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hyperlink" Target="http://www.jmarcano.com/recursos/contamin/catmosf2a.html" TargetMode="External"/><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hyperlink" Target="http://www.jmarcano.com/recursos/contamin/catmosf2b.html"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hyperlink" Target="http://www.jmarcano.com/recursos/contamin/catmosf2c.html" TargetMode="External"/><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es.wikipedia.org/wiki/L%C3%ADnea_de_base_(medio_ambiente)" TargetMode="External"/><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hyperlink" Target="http://es.wikipedia.org/wiki/Influencia_antropog%C3%A9nica_sobre_el_clima"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es.wikipedia.org/wiki/L%C3%ADnea_de_base"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hyperlink" Target="http://es.wikipedia.org/wiki/Variables_ambientales" TargetMode="External"/><Relationship Id="rId4" Type="http://schemas.openxmlformats.org/officeDocument/2006/relationships/hyperlink" Target="http://es.wikipedia.org/wiki/Impacto_ambiental" TargetMode="Externa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hyperlink" Target="http://www.elpais.com/articulo/internacional/Casa/Blanca/paraliza/nuevas/prospecciones/petroleo/aclare/accidente/elpepuint/20100430elpepuint_2/Tes"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es.wikipedia.org/wiki/22_de_abril" TargetMode="External"/><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hyperlink" Target="http://es.wikipedia.org/wiki/Tonelada" TargetMode="External"/><Relationship Id="rId5" Type="http://schemas.openxmlformats.org/officeDocument/2006/relationships/hyperlink" Target="http://es.wikipedia.org/wiki/Derrames_de_petr%C3%B3leo" TargetMode="External"/><Relationship Id="rId4" Type="http://schemas.openxmlformats.org/officeDocument/2006/relationships/hyperlink" Target="http://es.wikipedia.org/wiki/201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MX" dirty="0">
                <a:solidFill>
                  <a:srgbClr val="00B050"/>
                </a:solidFill>
              </a:rPr>
              <a:t>MEDIO AMBIENTE</a:t>
            </a:r>
          </a:p>
        </p:txBody>
      </p:sp>
      <p:sp>
        <p:nvSpPr>
          <p:cNvPr id="3" name="2 Subtítulo"/>
          <p:cNvSpPr>
            <a:spLocks noGrp="1"/>
          </p:cNvSpPr>
          <p:nvPr>
            <p:ph type="subTitle" idx="1"/>
          </p:nvPr>
        </p:nvSpPr>
        <p:spPr/>
        <p:txBody>
          <a:bodyPr>
            <a:normAutofit/>
          </a:bodyPr>
          <a:lstStyle/>
          <a:p>
            <a:r>
              <a:rPr lang="es-MX" dirty="0" smtClean="0"/>
              <a:t>Medio Ambiente ,Contaminación , Línea de Base ,Impacto ambiental , Septiembre 2014</a:t>
            </a:r>
            <a:endParaRPr lang="es-MX" dirty="0"/>
          </a:p>
        </p:txBody>
      </p:sp>
    </p:spTree>
    <p:extLst>
      <p:ext uri="{BB962C8B-B14F-4D97-AF65-F5344CB8AC3E}">
        <p14:creationId xmlns:p14="http://schemas.microsoft.com/office/powerpoint/2010/main" val="32195398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1 Rectángulo"/>
          <p:cNvSpPr>
            <a:spLocks noChangeArrowheads="1"/>
          </p:cNvSpPr>
          <p:nvPr/>
        </p:nvSpPr>
        <p:spPr bwMode="auto">
          <a:xfrm>
            <a:off x="1089819" y="1268760"/>
            <a:ext cx="7100837" cy="449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s-MX" sz="2200" dirty="0">
                <a:solidFill>
                  <a:prstClr val="black"/>
                </a:solidFill>
                <a:latin typeface="Verdana" pitchFamily="34" charset="0"/>
                <a:ea typeface="Verdana" pitchFamily="34" charset="0"/>
                <a:cs typeface="Verdana" pitchFamily="34" charset="0"/>
              </a:rPr>
              <a:t>La importancia del suelo se ha puesto de manifiesto en los últimos años en las políticas ambientales a nivel mundial, como consecuencia de su consideración como parte integrante de los procesos que se desarrollan en los ecosistemas.</a:t>
            </a:r>
          </a:p>
          <a:p>
            <a:endParaRPr lang="es-MX" sz="2200" dirty="0">
              <a:solidFill>
                <a:prstClr val="black"/>
              </a:solidFill>
              <a:latin typeface="Verdana" pitchFamily="34" charset="0"/>
              <a:ea typeface="Verdana" pitchFamily="34" charset="0"/>
              <a:cs typeface="Verdana" pitchFamily="34" charset="0"/>
            </a:endParaRPr>
          </a:p>
          <a:p>
            <a:r>
              <a:rPr lang="es-MX" sz="2200" dirty="0">
                <a:solidFill>
                  <a:prstClr val="black"/>
                </a:solidFill>
                <a:latin typeface="Verdana" pitchFamily="34" charset="0"/>
                <a:ea typeface="Verdana" pitchFamily="34" charset="0"/>
                <a:cs typeface="Verdana" pitchFamily="34" charset="0"/>
              </a:rPr>
              <a:t> El suelo constituye un puente entre la atmósfera y las aguas subterráneas, con lo que cualquier tipo de impacto que incida en él, tendrá repercusiones a corto o medio plazo en los otros dos medios. </a:t>
            </a:r>
          </a:p>
          <a:p>
            <a:endParaRPr lang="es-MX" sz="2200" dirty="0">
              <a:solidFill>
                <a:prstClr val="black"/>
              </a:solidFill>
              <a:latin typeface="Verdana" pitchFamily="34" charset="0"/>
              <a:ea typeface="Verdana" pitchFamily="34" charset="0"/>
              <a:cs typeface="Verdana" pitchFamily="34" charset="0"/>
            </a:endParaRPr>
          </a:p>
        </p:txBody>
      </p:sp>
      <p:sp>
        <p:nvSpPr>
          <p:cNvPr id="40963" name="2 CuadroTexto"/>
          <p:cNvSpPr txBox="1">
            <a:spLocks noChangeArrowheads="1"/>
          </p:cNvSpPr>
          <p:nvPr/>
        </p:nvSpPr>
        <p:spPr bwMode="auto">
          <a:xfrm>
            <a:off x="1071563" y="642938"/>
            <a:ext cx="587670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s-MX" sz="2400" b="1" dirty="0">
                <a:solidFill>
                  <a:prstClr val="black"/>
                </a:solidFill>
                <a:latin typeface="Verdana" pitchFamily="34" charset="0"/>
                <a:ea typeface="Verdana" pitchFamily="34" charset="0"/>
                <a:cs typeface="Verdana" pitchFamily="34" charset="0"/>
              </a:rPr>
              <a:t>Contaminación de los suelos</a:t>
            </a:r>
            <a:r>
              <a:rPr lang="es-MX" dirty="0">
                <a:solidFill>
                  <a:prstClr val="black"/>
                </a:solidFill>
                <a:latin typeface="Georgia" pitchFamily="18" charset="0"/>
              </a:rPr>
              <a:t>.</a:t>
            </a:r>
          </a:p>
        </p:txBody>
      </p:sp>
    </p:spTree>
    <p:extLst>
      <p:ext uri="{BB962C8B-B14F-4D97-AF65-F5344CB8AC3E}">
        <p14:creationId xmlns:p14="http://schemas.microsoft.com/office/powerpoint/2010/main" val="40119441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460666" y="817163"/>
            <a:ext cx="6063662" cy="2123658"/>
          </a:xfrm>
          <a:prstGeom prst="rect">
            <a:avLst/>
          </a:prstGeom>
        </p:spPr>
        <p:txBody>
          <a:bodyPr wrap="square">
            <a:spAutoFit/>
          </a:bodyPr>
          <a:lstStyle/>
          <a:p>
            <a:r>
              <a:rPr lang="es-MX" sz="2200" dirty="0">
                <a:solidFill>
                  <a:prstClr val="black"/>
                </a:solidFill>
                <a:latin typeface="Verdana" pitchFamily="34" charset="0"/>
                <a:ea typeface="Verdana" pitchFamily="34" charset="0"/>
                <a:cs typeface="Verdana" pitchFamily="34" charset="0"/>
              </a:rPr>
              <a:t>La industrialización, los procesos de depuración industriales, las prácticas agrícolas en ocasiones inadecuadas, han supuesto en las últimas décadas una importante fuente de contaminación en el medio edáfico</a:t>
            </a:r>
          </a:p>
        </p:txBody>
      </p:sp>
      <p:sp>
        <p:nvSpPr>
          <p:cNvPr id="3" name="2 Rectángulo"/>
          <p:cNvSpPr/>
          <p:nvPr/>
        </p:nvSpPr>
        <p:spPr>
          <a:xfrm>
            <a:off x="1460666" y="3861048"/>
            <a:ext cx="6279686" cy="1200329"/>
          </a:xfrm>
          <a:prstGeom prst="rect">
            <a:avLst/>
          </a:prstGeom>
        </p:spPr>
        <p:txBody>
          <a:bodyPr wrap="square">
            <a:spAutoFit/>
          </a:bodyPr>
          <a:lstStyle/>
          <a:p>
            <a:r>
              <a:rPr lang="es-MX" b="1" dirty="0">
                <a:solidFill>
                  <a:srgbClr val="FF0000"/>
                </a:solidFill>
                <a:latin typeface="Georgia" pitchFamily="18" charset="0"/>
              </a:rPr>
              <a:t>edáfico, </a:t>
            </a:r>
            <a:r>
              <a:rPr lang="es-MX" b="1" dirty="0" err="1">
                <a:solidFill>
                  <a:srgbClr val="FF0000"/>
                </a:solidFill>
                <a:latin typeface="Georgia" pitchFamily="18" charset="0"/>
              </a:rPr>
              <a:t>ca</a:t>
            </a:r>
            <a:r>
              <a:rPr lang="es-MX" b="1" dirty="0">
                <a:solidFill>
                  <a:srgbClr val="FF0000"/>
                </a:solidFill>
                <a:latin typeface="Georgia" pitchFamily="18" charset="0"/>
              </a:rPr>
              <a:t> </a:t>
            </a:r>
          </a:p>
          <a:p>
            <a:r>
              <a:rPr lang="es-MX" dirty="0" err="1">
                <a:solidFill>
                  <a:srgbClr val="0070C0"/>
                </a:solidFill>
                <a:latin typeface="Georgia" pitchFamily="18" charset="0"/>
              </a:rPr>
              <a:t>adj</a:t>
            </a:r>
            <a:r>
              <a:rPr lang="es-MX" i="1" dirty="0">
                <a:solidFill>
                  <a:srgbClr val="0070C0"/>
                </a:solidFill>
                <a:latin typeface="Georgia" pitchFamily="18" charset="0"/>
              </a:rPr>
              <a:t>. Del suelo o relativo a él, especialmente en lo que se refiere a las plantas.</a:t>
            </a:r>
            <a:r>
              <a:rPr lang="es-MX" dirty="0">
                <a:solidFill>
                  <a:srgbClr val="0070C0"/>
                </a:solidFill>
                <a:latin typeface="Georgia" pitchFamily="18" charset="0"/>
              </a:rPr>
              <a:t/>
            </a:r>
            <a:br>
              <a:rPr lang="es-MX" dirty="0">
                <a:solidFill>
                  <a:srgbClr val="0070C0"/>
                </a:solidFill>
                <a:latin typeface="Georgia" pitchFamily="18" charset="0"/>
              </a:rPr>
            </a:br>
            <a:endParaRPr lang="es-MX" dirty="0">
              <a:solidFill>
                <a:srgbClr val="0070C0"/>
              </a:solidFill>
              <a:latin typeface="Georgia" pitchFamily="18" charset="0"/>
            </a:endParaRPr>
          </a:p>
        </p:txBody>
      </p:sp>
    </p:spTree>
    <p:extLst>
      <p:ext uri="{BB962C8B-B14F-4D97-AF65-F5344CB8AC3E}">
        <p14:creationId xmlns:p14="http://schemas.microsoft.com/office/powerpoint/2010/main" val="40399465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1 Rectángulo"/>
          <p:cNvSpPr>
            <a:spLocks noChangeArrowheads="1"/>
          </p:cNvSpPr>
          <p:nvPr/>
        </p:nvSpPr>
        <p:spPr bwMode="auto">
          <a:xfrm>
            <a:off x="642938" y="1357313"/>
            <a:ext cx="8072437" cy="535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MX" dirty="0">
                <a:solidFill>
                  <a:prstClr val="black"/>
                </a:solidFill>
                <a:latin typeface="Verdana" pitchFamily="34" charset="0"/>
                <a:ea typeface="Verdana" pitchFamily="34" charset="0"/>
                <a:cs typeface="Verdana" pitchFamily="34" charset="0"/>
              </a:rPr>
              <a:t>Se puede definir la contaminación del suelo como la existencia de un agente o conjunto de agentes que provocan una perturbación en el medio o como el proceso o conjunto de procesos que disminuyen la capacidad potencial del suelo para producir bienes.</a:t>
            </a:r>
            <a:br>
              <a:rPr lang="es-MX" dirty="0">
                <a:solidFill>
                  <a:prstClr val="black"/>
                </a:solidFill>
                <a:latin typeface="Verdana" pitchFamily="34" charset="0"/>
                <a:ea typeface="Verdana" pitchFamily="34" charset="0"/>
                <a:cs typeface="Verdana" pitchFamily="34" charset="0"/>
              </a:rPr>
            </a:br>
            <a:r>
              <a:rPr lang="es-MX" dirty="0">
                <a:solidFill>
                  <a:prstClr val="black"/>
                </a:solidFill>
                <a:latin typeface="Verdana" pitchFamily="34" charset="0"/>
                <a:ea typeface="Verdana" pitchFamily="34" charset="0"/>
                <a:cs typeface="Verdana" pitchFamily="34" charset="0"/>
              </a:rPr>
              <a:t/>
            </a:r>
            <a:br>
              <a:rPr lang="es-MX" dirty="0">
                <a:solidFill>
                  <a:prstClr val="black"/>
                </a:solidFill>
                <a:latin typeface="Verdana" pitchFamily="34" charset="0"/>
                <a:ea typeface="Verdana" pitchFamily="34" charset="0"/>
                <a:cs typeface="Verdana" pitchFamily="34" charset="0"/>
              </a:rPr>
            </a:br>
            <a:r>
              <a:rPr lang="es-MX" dirty="0">
                <a:solidFill>
                  <a:prstClr val="black"/>
                </a:solidFill>
                <a:latin typeface="Verdana" pitchFamily="34" charset="0"/>
                <a:ea typeface="Verdana" pitchFamily="34" charset="0"/>
                <a:cs typeface="Verdana" pitchFamily="34" charset="0"/>
              </a:rPr>
              <a:t>La problemática de la contaminación de los suelos, debe enfocarse como un estudio multidisciplinario, abordado por multitud de especialistas, ya que el suelo debemos considerarlo por un lado como un recurso natural y por otra parte como un importante componente ambiental. </a:t>
            </a:r>
          </a:p>
          <a:p>
            <a:endParaRPr lang="es-MX" dirty="0">
              <a:solidFill>
                <a:prstClr val="black"/>
              </a:solidFill>
              <a:latin typeface="Verdana" pitchFamily="34" charset="0"/>
              <a:ea typeface="Verdana" pitchFamily="34" charset="0"/>
              <a:cs typeface="Verdana" pitchFamily="34" charset="0"/>
            </a:endParaRPr>
          </a:p>
          <a:p>
            <a:r>
              <a:rPr lang="es-MX" dirty="0">
                <a:solidFill>
                  <a:prstClr val="black"/>
                </a:solidFill>
                <a:latin typeface="Verdana" pitchFamily="34" charset="0"/>
                <a:ea typeface="Verdana" pitchFamily="34" charset="0"/>
                <a:cs typeface="Verdana" pitchFamily="34" charset="0"/>
              </a:rPr>
              <a:t>El suelo funciona como un sistema abierto y complejo, </a:t>
            </a:r>
            <a:r>
              <a:rPr lang="es-MX" dirty="0" err="1">
                <a:solidFill>
                  <a:prstClr val="black"/>
                </a:solidFill>
                <a:latin typeface="Verdana" pitchFamily="34" charset="0"/>
                <a:ea typeface="Verdana" pitchFamily="34" charset="0"/>
                <a:cs typeface="Verdana" pitchFamily="34" charset="0"/>
              </a:rPr>
              <a:t>autoorganizativo</a:t>
            </a:r>
            <a:r>
              <a:rPr lang="es-MX" dirty="0">
                <a:solidFill>
                  <a:prstClr val="black"/>
                </a:solidFill>
                <a:latin typeface="Verdana" pitchFamily="34" charset="0"/>
                <a:ea typeface="Verdana" pitchFamily="34" charset="0"/>
                <a:cs typeface="Verdana" pitchFamily="34" charset="0"/>
              </a:rPr>
              <a:t>, estructural y </a:t>
            </a:r>
            <a:r>
              <a:rPr lang="es-MX" dirty="0" err="1">
                <a:solidFill>
                  <a:prstClr val="black"/>
                </a:solidFill>
                <a:latin typeface="Verdana" pitchFamily="34" charset="0"/>
                <a:ea typeface="Verdana" pitchFamily="34" charset="0"/>
                <a:cs typeface="Verdana" pitchFamily="34" charset="0"/>
              </a:rPr>
              <a:t>polifuncional</a:t>
            </a:r>
            <a:r>
              <a:rPr lang="es-MX" dirty="0">
                <a:solidFill>
                  <a:prstClr val="black"/>
                </a:solidFill>
                <a:latin typeface="Verdana" pitchFamily="34" charset="0"/>
                <a:ea typeface="Verdana" pitchFamily="34" charset="0"/>
                <a:cs typeface="Verdana" pitchFamily="34" charset="0"/>
              </a:rPr>
              <a:t>. Se comporta como un filtro a través del cual se regulan los flujos de energía y materia.</a:t>
            </a:r>
          </a:p>
          <a:p>
            <a:endParaRPr lang="es-MX" dirty="0">
              <a:solidFill>
                <a:prstClr val="black"/>
              </a:solidFill>
              <a:latin typeface="Verdana" pitchFamily="34" charset="0"/>
              <a:ea typeface="Verdana" pitchFamily="34" charset="0"/>
              <a:cs typeface="Verdana" pitchFamily="34" charset="0"/>
            </a:endParaRPr>
          </a:p>
          <a:p>
            <a:r>
              <a:rPr lang="es-MX" dirty="0">
                <a:solidFill>
                  <a:prstClr val="black"/>
                </a:solidFill>
                <a:latin typeface="Verdana" pitchFamily="34" charset="0"/>
                <a:ea typeface="Verdana" pitchFamily="34" charset="0"/>
                <a:cs typeface="Verdana" pitchFamily="34" charset="0"/>
              </a:rPr>
              <a:t> Como filtro,  es susceptible de contaminarse por medio de los aportes humanos, pudiendo así deteriorarse y dejar de cumplir sus funciones.</a:t>
            </a:r>
            <a:r>
              <a:rPr lang="es-MX" dirty="0">
                <a:solidFill>
                  <a:prstClr val="black"/>
                </a:solidFill>
                <a:latin typeface="Georgia" pitchFamily="18" charset="0"/>
              </a:rPr>
              <a:t/>
            </a:r>
            <a:br>
              <a:rPr lang="es-MX" dirty="0">
                <a:solidFill>
                  <a:prstClr val="black"/>
                </a:solidFill>
                <a:latin typeface="Georgia" pitchFamily="18" charset="0"/>
              </a:rPr>
            </a:br>
            <a:endParaRPr lang="es-MX" dirty="0">
              <a:solidFill>
                <a:prstClr val="black"/>
              </a:solidFill>
              <a:latin typeface="Georgia" pitchFamily="18" charset="0"/>
            </a:endParaRPr>
          </a:p>
        </p:txBody>
      </p:sp>
      <p:sp>
        <p:nvSpPr>
          <p:cNvPr id="41987" name="2 CuadroTexto"/>
          <p:cNvSpPr txBox="1">
            <a:spLocks noChangeArrowheads="1"/>
          </p:cNvSpPr>
          <p:nvPr/>
        </p:nvSpPr>
        <p:spPr bwMode="auto">
          <a:xfrm>
            <a:off x="642938" y="714375"/>
            <a:ext cx="6858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s-MX" sz="2400" b="1" dirty="0">
                <a:solidFill>
                  <a:prstClr val="black"/>
                </a:solidFill>
                <a:latin typeface="Verdana" pitchFamily="34" charset="0"/>
                <a:ea typeface="Verdana" pitchFamily="34" charset="0"/>
                <a:cs typeface="Verdana" pitchFamily="34" charset="0"/>
              </a:rPr>
              <a:t>Contaminación de los suelos (</a:t>
            </a:r>
            <a:r>
              <a:rPr lang="es-MX" sz="2400" b="1" dirty="0" err="1">
                <a:solidFill>
                  <a:prstClr val="black"/>
                </a:solidFill>
                <a:latin typeface="Verdana" pitchFamily="34" charset="0"/>
                <a:ea typeface="Verdana" pitchFamily="34" charset="0"/>
                <a:cs typeface="Verdana" pitchFamily="34" charset="0"/>
              </a:rPr>
              <a:t>cont</a:t>
            </a:r>
            <a:r>
              <a:rPr lang="es-MX" sz="2400" b="1" dirty="0">
                <a:solidFill>
                  <a:prstClr val="black"/>
                </a:solidFill>
                <a:latin typeface="Verdana" pitchFamily="34" charset="0"/>
                <a:ea typeface="Verdana" pitchFamily="34" charset="0"/>
                <a:cs typeface="Verdana" pitchFamily="34" charset="0"/>
              </a:rPr>
              <a:t>…)</a:t>
            </a:r>
            <a:endParaRPr lang="es-MX" sz="2400" dirty="0">
              <a:solidFill>
                <a:prstClr val="black"/>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22168028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1 Rectángulo"/>
          <p:cNvSpPr>
            <a:spLocks noChangeArrowheads="1"/>
          </p:cNvSpPr>
          <p:nvPr/>
        </p:nvSpPr>
        <p:spPr bwMode="auto">
          <a:xfrm>
            <a:off x="785813" y="1424965"/>
            <a:ext cx="714375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MX" dirty="0">
                <a:solidFill>
                  <a:prstClr val="black"/>
                </a:solidFill>
                <a:latin typeface="Verdana" pitchFamily="34" charset="0"/>
                <a:ea typeface="Verdana" pitchFamily="34" charset="0"/>
                <a:cs typeface="Verdana" pitchFamily="34" charset="0"/>
              </a:rPr>
              <a:t>La salud del suelo se debe a una serie de atributos físicos, químicos y biológicos, como por ejemplo, el contenido en nutrientes, la capacidad amortiguadora, la capacidad de destrucción de patógenos, la inactivación de compuestos tóxicos, etc. </a:t>
            </a:r>
          </a:p>
          <a:p>
            <a:endParaRPr lang="es-MX" dirty="0">
              <a:solidFill>
                <a:prstClr val="black"/>
              </a:solidFill>
              <a:latin typeface="Verdana" pitchFamily="34" charset="0"/>
              <a:ea typeface="Verdana" pitchFamily="34" charset="0"/>
              <a:cs typeface="Verdana" pitchFamily="34" charset="0"/>
            </a:endParaRPr>
          </a:p>
          <a:p>
            <a:r>
              <a:rPr lang="es-MX" dirty="0">
                <a:solidFill>
                  <a:prstClr val="black"/>
                </a:solidFill>
                <a:latin typeface="Verdana" pitchFamily="34" charset="0"/>
                <a:ea typeface="Verdana" pitchFamily="34" charset="0"/>
                <a:cs typeface="Verdana" pitchFamily="34" charset="0"/>
              </a:rPr>
              <a:t>Sin embargo al llevar a cabo un aumento y en ocasiones un mal uso del suelo  conduce a un proceso de contaminación, está presente la posibilidad de llevarlo a una fase de mal funcionamiento o degradación.</a:t>
            </a:r>
            <a:br>
              <a:rPr lang="es-MX" dirty="0">
                <a:solidFill>
                  <a:prstClr val="black"/>
                </a:solidFill>
                <a:latin typeface="Verdana" pitchFamily="34" charset="0"/>
                <a:ea typeface="Verdana" pitchFamily="34" charset="0"/>
                <a:cs typeface="Verdana" pitchFamily="34" charset="0"/>
              </a:rPr>
            </a:br>
            <a:r>
              <a:rPr lang="es-MX" dirty="0">
                <a:solidFill>
                  <a:prstClr val="black"/>
                </a:solidFill>
                <a:latin typeface="Verdana" pitchFamily="34" charset="0"/>
                <a:ea typeface="Verdana" pitchFamily="34" charset="0"/>
                <a:cs typeface="Verdana" pitchFamily="34" charset="0"/>
              </a:rPr>
              <a:t/>
            </a:r>
            <a:br>
              <a:rPr lang="es-MX" dirty="0">
                <a:solidFill>
                  <a:prstClr val="black"/>
                </a:solidFill>
                <a:latin typeface="Verdana" pitchFamily="34" charset="0"/>
                <a:ea typeface="Verdana" pitchFamily="34" charset="0"/>
                <a:cs typeface="Verdana" pitchFamily="34" charset="0"/>
              </a:rPr>
            </a:br>
            <a:r>
              <a:rPr lang="es-MX" dirty="0">
                <a:solidFill>
                  <a:prstClr val="black"/>
                </a:solidFill>
                <a:latin typeface="Verdana" pitchFamily="34" charset="0"/>
                <a:ea typeface="Verdana" pitchFamily="34" charset="0"/>
                <a:cs typeface="Verdana" pitchFamily="34" charset="0"/>
              </a:rPr>
              <a:t>En general, los suelos poseen una amplia capacidad amortiguadora frente a una determinada presión , pero si esta capacidad es superada, nos encontraríamos frente a un problema de contaminación.</a:t>
            </a:r>
            <a:br>
              <a:rPr lang="es-MX" dirty="0">
                <a:solidFill>
                  <a:prstClr val="black"/>
                </a:solidFill>
                <a:latin typeface="Verdana" pitchFamily="34" charset="0"/>
                <a:ea typeface="Verdana" pitchFamily="34" charset="0"/>
                <a:cs typeface="Verdana" pitchFamily="34" charset="0"/>
              </a:rPr>
            </a:br>
            <a:endParaRPr lang="es-MX" dirty="0">
              <a:solidFill>
                <a:prstClr val="black"/>
              </a:solidFill>
              <a:latin typeface="Verdana" pitchFamily="34" charset="0"/>
              <a:ea typeface="Verdana" pitchFamily="34" charset="0"/>
              <a:cs typeface="Verdana" pitchFamily="34" charset="0"/>
            </a:endParaRPr>
          </a:p>
        </p:txBody>
      </p:sp>
      <p:sp>
        <p:nvSpPr>
          <p:cNvPr id="43011" name="3 CuadroTexto"/>
          <p:cNvSpPr txBox="1">
            <a:spLocks noChangeArrowheads="1"/>
          </p:cNvSpPr>
          <p:nvPr/>
        </p:nvSpPr>
        <p:spPr bwMode="auto">
          <a:xfrm>
            <a:off x="785813" y="714375"/>
            <a:ext cx="67151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s-MX" sz="2400" b="1" dirty="0">
                <a:solidFill>
                  <a:prstClr val="black"/>
                </a:solidFill>
                <a:latin typeface="Verdana" pitchFamily="34" charset="0"/>
                <a:ea typeface="Verdana" pitchFamily="34" charset="0"/>
                <a:cs typeface="Verdana" pitchFamily="34" charset="0"/>
              </a:rPr>
              <a:t>Contaminación de los suelos (</a:t>
            </a:r>
            <a:r>
              <a:rPr lang="es-MX" sz="2400" b="1" dirty="0" err="1">
                <a:solidFill>
                  <a:prstClr val="black"/>
                </a:solidFill>
                <a:latin typeface="Verdana" pitchFamily="34" charset="0"/>
                <a:ea typeface="Verdana" pitchFamily="34" charset="0"/>
                <a:cs typeface="Verdana" pitchFamily="34" charset="0"/>
              </a:rPr>
              <a:t>cont</a:t>
            </a:r>
            <a:r>
              <a:rPr lang="es-MX" sz="2400" b="1" dirty="0">
                <a:solidFill>
                  <a:prstClr val="black"/>
                </a:solidFill>
                <a:latin typeface="Verdana" pitchFamily="34" charset="0"/>
                <a:ea typeface="Verdana" pitchFamily="34" charset="0"/>
                <a:cs typeface="Verdana" pitchFamily="34" charset="0"/>
              </a:rPr>
              <a:t>…)</a:t>
            </a:r>
            <a:endParaRPr lang="es-MX" sz="2400" dirty="0">
              <a:solidFill>
                <a:prstClr val="black"/>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32024206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altLang="es-MX" dirty="0" smtClean="0"/>
              <a:t>CONTAMINACION DE       				SUELOS</a:t>
            </a:r>
          </a:p>
        </p:txBody>
      </p:sp>
      <p:pic>
        <p:nvPicPr>
          <p:cNvPr id="121860" name="Picture 4" descr="https://encrypted-tbn3.gstatic.com/images?q=tbn:ANd9GcTDmRbJpk4HNDduRbUflOxh67JKTPGhzzTG6PF6fjLsBIEmO1RSNk-dAg"/>
          <p:cNvPicPr>
            <a:picLocks noChangeAspect="1" noChangeArrowheads="1"/>
          </p:cNvPicPr>
          <p:nvPr/>
        </p:nvPicPr>
        <p:blipFill>
          <a:blip r:embed="rId2"/>
          <a:srcRect/>
          <a:stretch>
            <a:fillRect/>
          </a:stretch>
        </p:blipFill>
        <p:spPr bwMode="auto">
          <a:xfrm>
            <a:off x="714348" y="1157628"/>
            <a:ext cx="3611251" cy="2700000"/>
          </a:xfrm>
          <a:prstGeom prst="rect">
            <a:avLst/>
          </a:prstGeom>
          <a:noFill/>
        </p:spPr>
      </p:pic>
      <p:pic>
        <p:nvPicPr>
          <p:cNvPr id="121862" name="Picture 6" descr="http://2.bp.blogspot.com/-XnhUkAYALJ0/TdL1MFKIW2I/AAAAAAAAAAc/OBAL-FunvC8/s1600/contaminacion-ambiental-efectos-seres-vivos_image008.jpg"/>
          <p:cNvPicPr>
            <a:picLocks noChangeAspect="1" noChangeArrowheads="1"/>
          </p:cNvPicPr>
          <p:nvPr/>
        </p:nvPicPr>
        <p:blipFill>
          <a:blip r:embed="rId3"/>
          <a:srcRect/>
          <a:stretch>
            <a:fillRect/>
          </a:stretch>
        </p:blipFill>
        <p:spPr bwMode="auto">
          <a:xfrm>
            <a:off x="714347" y="4015148"/>
            <a:ext cx="3643339" cy="2700000"/>
          </a:xfrm>
          <a:prstGeom prst="rect">
            <a:avLst/>
          </a:prstGeom>
          <a:noFill/>
        </p:spPr>
      </p:pic>
      <p:sp>
        <p:nvSpPr>
          <p:cNvPr id="7" name="6 Flecha derecha"/>
          <p:cNvSpPr/>
          <p:nvPr/>
        </p:nvSpPr>
        <p:spPr>
          <a:xfrm>
            <a:off x="4643438" y="2214554"/>
            <a:ext cx="1643074" cy="642942"/>
          </a:xfrm>
          <a:prstGeom prst="rightArrow">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NATURAL</a:t>
            </a:r>
            <a:endParaRPr lang="es-ES" dirty="0"/>
          </a:p>
        </p:txBody>
      </p:sp>
      <p:sp>
        <p:nvSpPr>
          <p:cNvPr id="8" name="7 Flecha derecha"/>
          <p:cNvSpPr/>
          <p:nvPr/>
        </p:nvSpPr>
        <p:spPr>
          <a:xfrm>
            <a:off x="4572000" y="5072074"/>
            <a:ext cx="1800200" cy="642942"/>
          </a:xfrm>
          <a:prstGeom prst="rightArrow">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ANTRÓPICA</a:t>
            </a:r>
            <a:endParaRPr lang="es-ES" dirty="0"/>
          </a:p>
        </p:txBody>
      </p:sp>
      <p:sp>
        <p:nvSpPr>
          <p:cNvPr id="9" name="8 Rectángulo"/>
          <p:cNvSpPr/>
          <p:nvPr/>
        </p:nvSpPr>
        <p:spPr>
          <a:xfrm>
            <a:off x="7000892" y="1571612"/>
            <a:ext cx="1714512" cy="1500198"/>
          </a:xfrm>
          <a:prstGeom prst="rect">
            <a:avLst/>
          </a:prstGeom>
          <a:solidFill>
            <a:schemeClr val="bg1"/>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solidFill>
                  <a:schemeClr val="tx1"/>
                </a:solidFill>
              </a:rPr>
              <a:t>Causada por procesos de la naturaleza</a:t>
            </a:r>
            <a:endParaRPr lang="es-ES" b="1" dirty="0">
              <a:solidFill>
                <a:schemeClr val="tx1"/>
              </a:solidFill>
            </a:endParaRPr>
          </a:p>
        </p:txBody>
      </p:sp>
      <p:sp>
        <p:nvSpPr>
          <p:cNvPr id="10" name="9 Rectángulo"/>
          <p:cNvSpPr/>
          <p:nvPr/>
        </p:nvSpPr>
        <p:spPr>
          <a:xfrm>
            <a:off x="7072330" y="4714884"/>
            <a:ext cx="1714512" cy="1500198"/>
          </a:xfrm>
          <a:prstGeom prst="rect">
            <a:avLst/>
          </a:prstGeom>
          <a:solidFill>
            <a:schemeClr val="bg1"/>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solidFill>
                  <a:schemeClr val="tx1"/>
                </a:solidFill>
              </a:rPr>
              <a:t>Causada por actividades del hombre</a:t>
            </a:r>
            <a:endParaRPr lang="es-ES" b="1" dirty="0">
              <a:solidFill>
                <a:schemeClr val="tx1"/>
              </a:solidFill>
            </a:endParaRPr>
          </a:p>
        </p:txBody>
      </p:sp>
    </p:spTree>
    <p:extLst>
      <p:ext uri="{BB962C8B-B14F-4D97-AF65-F5344CB8AC3E}">
        <p14:creationId xmlns:p14="http://schemas.microsoft.com/office/powerpoint/2010/main" val="35710240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altLang="es-MX" dirty="0" smtClean="0"/>
              <a:t>CONTAMINACION DE SUELOS</a:t>
            </a:r>
          </a:p>
        </p:txBody>
      </p:sp>
      <p:sp>
        <p:nvSpPr>
          <p:cNvPr id="9" name="8 Rectángulo"/>
          <p:cNvSpPr/>
          <p:nvPr/>
        </p:nvSpPr>
        <p:spPr>
          <a:xfrm>
            <a:off x="5857884" y="1571612"/>
            <a:ext cx="3071834" cy="1500198"/>
          </a:xfrm>
          <a:prstGeom prst="rect">
            <a:avLst/>
          </a:prstGeom>
          <a:solidFill>
            <a:schemeClr val="bg1"/>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solidFill>
                  <a:schemeClr val="tx1"/>
                </a:solidFill>
              </a:rPr>
              <a:t>Es la contaminación causada por procesos normales que se producen en la superficie de la tierra como la lluvia o las erupciones volcánicas</a:t>
            </a:r>
            <a:endParaRPr lang="es-ES" b="1" dirty="0">
              <a:solidFill>
                <a:schemeClr val="tx1"/>
              </a:solidFill>
            </a:endParaRPr>
          </a:p>
        </p:txBody>
      </p:sp>
      <p:sp>
        <p:nvSpPr>
          <p:cNvPr id="12" name="11 Rectángulo"/>
          <p:cNvSpPr/>
          <p:nvPr/>
        </p:nvSpPr>
        <p:spPr>
          <a:xfrm>
            <a:off x="500034" y="3643314"/>
            <a:ext cx="3071834" cy="1143008"/>
          </a:xfrm>
          <a:prstGeom prst="rect">
            <a:avLst/>
          </a:prstGeom>
          <a:solidFill>
            <a:schemeClr val="bg1"/>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solidFill>
                  <a:schemeClr val="tx1"/>
                </a:solidFill>
              </a:rPr>
              <a:t>La vegetación al quemarse deja residuos en el suelo difíciles de degradar</a:t>
            </a:r>
            <a:endParaRPr lang="es-ES" b="1" dirty="0">
              <a:solidFill>
                <a:schemeClr val="tx1"/>
              </a:solidFill>
            </a:endParaRPr>
          </a:p>
        </p:txBody>
      </p:sp>
      <p:sp>
        <p:nvSpPr>
          <p:cNvPr id="13" name="12 Rectángulo"/>
          <p:cNvSpPr/>
          <p:nvPr/>
        </p:nvSpPr>
        <p:spPr>
          <a:xfrm>
            <a:off x="5000628" y="3429000"/>
            <a:ext cx="3071834" cy="1285884"/>
          </a:xfrm>
          <a:prstGeom prst="rect">
            <a:avLst/>
          </a:prstGeom>
          <a:solidFill>
            <a:schemeClr val="bg1"/>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solidFill>
                  <a:schemeClr val="tx1"/>
                </a:solidFill>
              </a:rPr>
              <a:t>Cuando sustancias químicas nocivas caen al suelo a través de la lluvia</a:t>
            </a:r>
            <a:endParaRPr lang="es-ES" b="1" dirty="0">
              <a:solidFill>
                <a:schemeClr val="tx1"/>
              </a:solidFill>
            </a:endParaRPr>
          </a:p>
        </p:txBody>
      </p:sp>
      <p:sp>
        <p:nvSpPr>
          <p:cNvPr id="15" name="14 Rectángulo"/>
          <p:cNvSpPr/>
          <p:nvPr/>
        </p:nvSpPr>
        <p:spPr>
          <a:xfrm>
            <a:off x="3214678" y="4929198"/>
            <a:ext cx="3071834" cy="1285884"/>
          </a:xfrm>
          <a:prstGeom prst="rect">
            <a:avLst/>
          </a:prstGeom>
          <a:solidFill>
            <a:schemeClr val="bg1"/>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solidFill>
                  <a:schemeClr val="tx1"/>
                </a:solidFill>
              </a:rPr>
              <a:t>Las rocas desprenden minerales que van volviendo estéril el suelo</a:t>
            </a:r>
            <a:endParaRPr lang="es-ES" b="1" dirty="0">
              <a:solidFill>
                <a:schemeClr val="tx1"/>
              </a:solidFill>
            </a:endParaRPr>
          </a:p>
        </p:txBody>
      </p:sp>
      <p:pic>
        <p:nvPicPr>
          <p:cNvPr id="10" name="Picture 4" descr="http://photos1.blogger.com/blogger/3876/1136/320/erupcion_p.jpg"/>
          <p:cNvPicPr>
            <a:picLocks noChangeAspect="1" noChangeArrowheads="1"/>
          </p:cNvPicPr>
          <p:nvPr/>
        </p:nvPicPr>
        <p:blipFill>
          <a:blip r:embed="rId2"/>
          <a:srcRect/>
          <a:stretch>
            <a:fillRect/>
          </a:stretch>
        </p:blipFill>
        <p:spPr bwMode="auto">
          <a:xfrm>
            <a:off x="428596" y="1285860"/>
            <a:ext cx="3048000" cy="2057401"/>
          </a:xfrm>
          <a:prstGeom prst="rect">
            <a:avLst/>
          </a:prstGeom>
          <a:noFill/>
        </p:spPr>
      </p:pic>
      <p:sp>
        <p:nvSpPr>
          <p:cNvPr id="11" name="10 Flecha derecha"/>
          <p:cNvSpPr/>
          <p:nvPr/>
        </p:nvSpPr>
        <p:spPr>
          <a:xfrm>
            <a:off x="3929058" y="2143116"/>
            <a:ext cx="1643074" cy="642942"/>
          </a:xfrm>
          <a:prstGeom prst="rightArrow">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NATURAL</a:t>
            </a:r>
            <a:endParaRPr lang="es-ES" dirty="0"/>
          </a:p>
        </p:txBody>
      </p:sp>
    </p:spTree>
    <p:extLst>
      <p:ext uri="{BB962C8B-B14F-4D97-AF65-F5344CB8AC3E}">
        <p14:creationId xmlns:p14="http://schemas.microsoft.com/office/powerpoint/2010/main" val="16443793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96799" y="-64307"/>
            <a:ext cx="8229600" cy="1600200"/>
          </a:xfrm>
        </p:spPr>
        <p:txBody>
          <a:bodyPr>
            <a:normAutofit/>
          </a:bodyPr>
          <a:lstStyle/>
          <a:p>
            <a:r>
              <a:rPr lang="es-ES" altLang="es-MX" dirty="0" smtClean="0"/>
              <a:t>CONTAMINACION DE</a:t>
            </a:r>
            <a:br>
              <a:rPr lang="es-ES" altLang="es-MX" dirty="0" smtClean="0"/>
            </a:br>
            <a:r>
              <a:rPr lang="es-ES" altLang="es-MX" dirty="0"/>
              <a:t> </a:t>
            </a:r>
            <a:r>
              <a:rPr lang="es-ES" altLang="es-MX" dirty="0" smtClean="0"/>
              <a:t>           SUELOS</a:t>
            </a:r>
          </a:p>
        </p:txBody>
      </p:sp>
      <p:sp>
        <p:nvSpPr>
          <p:cNvPr id="9" name="8 Rectángulo"/>
          <p:cNvSpPr/>
          <p:nvPr/>
        </p:nvSpPr>
        <p:spPr>
          <a:xfrm>
            <a:off x="5857884" y="1571612"/>
            <a:ext cx="3071834" cy="1500198"/>
          </a:xfrm>
          <a:prstGeom prst="rect">
            <a:avLst/>
          </a:prstGeom>
          <a:solidFill>
            <a:schemeClr val="bg1"/>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solidFill>
                  <a:schemeClr val="tx1"/>
                </a:solidFill>
              </a:rPr>
              <a:t>Es la contaminación causada por actividades realizadas por el hombre, que al producir desechos, afectan el suelo</a:t>
            </a:r>
            <a:endParaRPr lang="es-ES" b="1" dirty="0">
              <a:solidFill>
                <a:schemeClr val="tx1"/>
              </a:solidFill>
            </a:endParaRPr>
          </a:p>
        </p:txBody>
      </p:sp>
      <p:sp>
        <p:nvSpPr>
          <p:cNvPr id="12" name="11 Rectángulo"/>
          <p:cNvSpPr/>
          <p:nvPr/>
        </p:nvSpPr>
        <p:spPr>
          <a:xfrm>
            <a:off x="857224" y="3929066"/>
            <a:ext cx="3071834" cy="1143008"/>
          </a:xfrm>
          <a:prstGeom prst="rect">
            <a:avLst/>
          </a:prstGeom>
          <a:solidFill>
            <a:schemeClr val="bg1"/>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solidFill>
                  <a:schemeClr val="tx1"/>
                </a:solidFill>
              </a:rPr>
              <a:t>Algunos pesticidas y fertilizantes afectan el suelo</a:t>
            </a:r>
            <a:endParaRPr lang="es-ES" b="1" dirty="0">
              <a:solidFill>
                <a:schemeClr val="tx1"/>
              </a:solidFill>
            </a:endParaRPr>
          </a:p>
        </p:txBody>
      </p:sp>
      <p:sp>
        <p:nvSpPr>
          <p:cNvPr id="13" name="12 Rectángulo"/>
          <p:cNvSpPr/>
          <p:nvPr/>
        </p:nvSpPr>
        <p:spPr>
          <a:xfrm>
            <a:off x="5572132" y="3571876"/>
            <a:ext cx="3071834" cy="1285884"/>
          </a:xfrm>
          <a:prstGeom prst="rect">
            <a:avLst/>
          </a:prstGeom>
          <a:solidFill>
            <a:schemeClr val="bg1"/>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solidFill>
                  <a:schemeClr val="tx1"/>
                </a:solidFill>
              </a:rPr>
              <a:t>Los residuos industriales contienen  químicos perjudiciales para el suelo</a:t>
            </a:r>
            <a:endParaRPr lang="es-ES" b="1" dirty="0">
              <a:solidFill>
                <a:schemeClr val="tx1"/>
              </a:solidFill>
            </a:endParaRPr>
          </a:p>
        </p:txBody>
      </p:sp>
      <p:sp>
        <p:nvSpPr>
          <p:cNvPr id="15" name="14 Rectángulo"/>
          <p:cNvSpPr/>
          <p:nvPr/>
        </p:nvSpPr>
        <p:spPr>
          <a:xfrm>
            <a:off x="928662" y="5357826"/>
            <a:ext cx="3071834" cy="1285884"/>
          </a:xfrm>
          <a:prstGeom prst="rect">
            <a:avLst/>
          </a:prstGeom>
          <a:solidFill>
            <a:schemeClr val="bg1"/>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solidFill>
                  <a:schemeClr val="tx1"/>
                </a:solidFill>
              </a:rPr>
              <a:t>La industria minera produce residuos líquidos y sólidos que al infiltrarse  afectan el suelo</a:t>
            </a:r>
            <a:endParaRPr lang="es-ES" b="1" dirty="0">
              <a:solidFill>
                <a:schemeClr val="tx1"/>
              </a:solidFill>
            </a:endParaRPr>
          </a:p>
        </p:txBody>
      </p:sp>
      <p:pic>
        <p:nvPicPr>
          <p:cNvPr id="16" name="Picture 2" descr="http://elblogverde.com/wp-content/uploads/2011/08/Suelo-contaminado.jpg"/>
          <p:cNvPicPr>
            <a:picLocks noChangeAspect="1" noChangeArrowheads="1"/>
          </p:cNvPicPr>
          <p:nvPr/>
        </p:nvPicPr>
        <p:blipFill>
          <a:blip r:embed="rId2"/>
          <a:srcRect/>
          <a:stretch>
            <a:fillRect/>
          </a:stretch>
        </p:blipFill>
        <p:spPr bwMode="auto">
          <a:xfrm>
            <a:off x="571472" y="1214422"/>
            <a:ext cx="3436765" cy="2653183"/>
          </a:xfrm>
          <a:prstGeom prst="rect">
            <a:avLst/>
          </a:prstGeom>
          <a:noFill/>
        </p:spPr>
      </p:pic>
      <p:sp>
        <p:nvSpPr>
          <p:cNvPr id="17" name="16 Flecha derecha"/>
          <p:cNvSpPr/>
          <p:nvPr/>
        </p:nvSpPr>
        <p:spPr>
          <a:xfrm>
            <a:off x="4074246" y="2000240"/>
            <a:ext cx="1778209" cy="642942"/>
          </a:xfrm>
          <a:prstGeom prst="rightArrow">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ANTRÓPICA</a:t>
            </a:r>
            <a:endParaRPr lang="es-ES" dirty="0"/>
          </a:p>
        </p:txBody>
      </p:sp>
      <p:sp>
        <p:nvSpPr>
          <p:cNvPr id="18" name="17 Rectángulo"/>
          <p:cNvSpPr/>
          <p:nvPr/>
        </p:nvSpPr>
        <p:spPr>
          <a:xfrm>
            <a:off x="5572132" y="5214950"/>
            <a:ext cx="3286148" cy="1428760"/>
          </a:xfrm>
          <a:prstGeom prst="rect">
            <a:avLst/>
          </a:prstGeom>
          <a:solidFill>
            <a:schemeClr val="bg1"/>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solidFill>
                  <a:schemeClr val="tx1"/>
                </a:solidFill>
              </a:rPr>
              <a:t>Los residuos domésticos dispuestos en basureros urbanos percolan y afectan al suelo</a:t>
            </a:r>
            <a:endParaRPr lang="es-ES" b="1" dirty="0">
              <a:solidFill>
                <a:schemeClr val="tx1"/>
              </a:solidFill>
            </a:endParaRPr>
          </a:p>
        </p:txBody>
      </p:sp>
    </p:spTree>
    <p:extLst>
      <p:ext uri="{BB962C8B-B14F-4D97-AF65-F5344CB8AC3E}">
        <p14:creationId xmlns:p14="http://schemas.microsoft.com/office/powerpoint/2010/main" val="22880983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1 Rectángulo"/>
          <p:cNvSpPr>
            <a:spLocks noChangeArrowheads="1"/>
          </p:cNvSpPr>
          <p:nvPr/>
        </p:nvSpPr>
        <p:spPr bwMode="auto">
          <a:xfrm>
            <a:off x="285750" y="285750"/>
            <a:ext cx="8501063" cy="618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MX" sz="2000" b="1" dirty="0">
                <a:solidFill>
                  <a:prstClr val="black"/>
                </a:solidFill>
                <a:latin typeface="Verdana" pitchFamily="34" charset="0"/>
                <a:ea typeface="Verdana" pitchFamily="34" charset="0"/>
                <a:cs typeface="Verdana" pitchFamily="34" charset="0"/>
              </a:rPr>
              <a:t>TIPOS DE CONTAMINANTES</a:t>
            </a:r>
            <a:r>
              <a:rPr lang="es-MX" dirty="0">
                <a:solidFill>
                  <a:prstClr val="black"/>
                </a:solidFill>
                <a:latin typeface="Verdana" pitchFamily="34" charset="0"/>
                <a:ea typeface="Verdana" pitchFamily="34" charset="0"/>
                <a:cs typeface="Verdana" pitchFamily="34" charset="0"/>
              </a:rPr>
              <a:t/>
            </a:r>
            <a:br>
              <a:rPr lang="es-MX" dirty="0">
                <a:solidFill>
                  <a:prstClr val="black"/>
                </a:solidFill>
                <a:latin typeface="Verdana" pitchFamily="34" charset="0"/>
                <a:ea typeface="Verdana" pitchFamily="34" charset="0"/>
                <a:cs typeface="Verdana" pitchFamily="34" charset="0"/>
              </a:rPr>
            </a:br>
            <a:r>
              <a:rPr lang="es-MX" dirty="0">
                <a:solidFill>
                  <a:prstClr val="black"/>
                </a:solidFill>
                <a:latin typeface="Verdana" pitchFamily="34" charset="0"/>
                <a:ea typeface="Verdana" pitchFamily="34" charset="0"/>
                <a:cs typeface="Verdana" pitchFamily="34" charset="0"/>
              </a:rPr>
              <a:t/>
            </a:r>
            <a:br>
              <a:rPr lang="es-MX" dirty="0">
                <a:solidFill>
                  <a:prstClr val="black"/>
                </a:solidFill>
                <a:latin typeface="Verdana" pitchFamily="34" charset="0"/>
                <a:ea typeface="Verdana" pitchFamily="34" charset="0"/>
                <a:cs typeface="Verdana" pitchFamily="34" charset="0"/>
              </a:rPr>
            </a:br>
            <a:r>
              <a:rPr lang="es-MX" dirty="0">
                <a:solidFill>
                  <a:prstClr val="black"/>
                </a:solidFill>
                <a:latin typeface="Verdana" pitchFamily="34" charset="0"/>
                <a:ea typeface="Verdana" pitchFamily="34" charset="0"/>
                <a:cs typeface="Verdana" pitchFamily="34" charset="0"/>
              </a:rPr>
              <a:t>En general, los contaminantes que se encuentran en el suelo son: metales pesados, contaminantes orgánicos y exceso de sales. </a:t>
            </a:r>
          </a:p>
          <a:p>
            <a:endParaRPr lang="es-MX" dirty="0">
              <a:solidFill>
                <a:prstClr val="black"/>
              </a:solidFill>
              <a:latin typeface="Verdana" pitchFamily="34" charset="0"/>
              <a:ea typeface="Verdana" pitchFamily="34" charset="0"/>
              <a:cs typeface="Verdana" pitchFamily="34" charset="0"/>
            </a:endParaRPr>
          </a:p>
          <a:p>
            <a:r>
              <a:rPr lang="es-MX" dirty="0">
                <a:solidFill>
                  <a:prstClr val="black"/>
                </a:solidFill>
                <a:latin typeface="Verdana" pitchFamily="34" charset="0"/>
                <a:ea typeface="Verdana" pitchFamily="34" charset="0"/>
                <a:cs typeface="Verdana" pitchFamily="34" charset="0"/>
              </a:rPr>
              <a:t>Las actividades que pueden dar origen a la contaminación pueden ser debidas a focos puntuales o focos difusos.</a:t>
            </a:r>
            <a:br>
              <a:rPr lang="es-MX" dirty="0">
                <a:solidFill>
                  <a:prstClr val="black"/>
                </a:solidFill>
                <a:latin typeface="Verdana" pitchFamily="34" charset="0"/>
                <a:ea typeface="Verdana" pitchFamily="34" charset="0"/>
                <a:cs typeface="Verdana" pitchFamily="34" charset="0"/>
              </a:rPr>
            </a:br>
            <a:r>
              <a:rPr lang="es-MX" dirty="0">
                <a:solidFill>
                  <a:prstClr val="black"/>
                </a:solidFill>
                <a:latin typeface="Verdana" pitchFamily="34" charset="0"/>
                <a:ea typeface="Verdana" pitchFamily="34" charset="0"/>
                <a:cs typeface="Verdana" pitchFamily="34" charset="0"/>
              </a:rPr>
              <a:t/>
            </a:r>
            <a:br>
              <a:rPr lang="es-MX" dirty="0">
                <a:solidFill>
                  <a:prstClr val="black"/>
                </a:solidFill>
                <a:latin typeface="Verdana" pitchFamily="34" charset="0"/>
                <a:ea typeface="Verdana" pitchFamily="34" charset="0"/>
                <a:cs typeface="Verdana" pitchFamily="34" charset="0"/>
              </a:rPr>
            </a:br>
            <a:r>
              <a:rPr lang="es-MX" dirty="0">
                <a:solidFill>
                  <a:prstClr val="black"/>
                </a:solidFill>
                <a:latin typeface="Verdana" pitchFamily="34" charset="0"/>
                <a:ea typeface="Verdana" pitchFamily="34" charset="0"/>
                <a:cs typeface="Verdana" pitchFamily="34" charset="0"/>
              </a:rPr>
              <a:t>Focos puntuales: Se derivan en su mayor parte de la industria y sus actividades asociadas. Se pueden producir en numerosos emplazamientos y situaciones, pero las podríamos asociar en :</a:t>
            </a:r>
            <a:br>
              <a:rPr lang="es-MX" dirty="0">
                <a:solidFill>
                  <a:prstClr val="black"/>
                </a:solidFill>
                <a:latin typeface="Verdana" pitchFamily="34" charset="0"/>
                <a:ea typeface="Verdana" pitchFamily="34" charset="0"/>
                <a:cs typeface="Verdana" pitchFamily="34" charset="0"/>
              </a:rPr>
            </a:br>
            <a:r>
              <a:rPr lang="es-MX" dirty="0">
                <a:solidFill>
                  <a:prstClr val="black"/>
                </a:solidFill>
                <a:latin typeface="Verdana" pitchFamily="34" charset="0"/>
                <a:ea typeface="Verdana" pitchFamily="34" charset="0"/>
                <a:cs typeface="Verdana" pitchFamily="34" charset="0"/>
              </a:rPr>
              <a:t/>
            </a:r>
            <a:br>
              <a:rPr lang="es-MX" dirty="0">
                <a:solidFill>
                  <a:prstClr val="black"/>
                </a:solidFill>
                <a:latin typeface="Verdana" pitchFamily="34" charset="0"/>
                <a:ea typeface="Verdana" pitchFamily="34" charset="0"/>
                <a:cs typeface="Verdana" pitchFamily="34" charset="0"/>
              </a:rPr>
            </a:br>
            <a:r>
              <a:rPr lang="es-MX" dirty="0">
                <a:solidFill>
                  <a:prstClr val="black"/>
                </a:solidFill>
                <a:latin typeface="Verdana" pitchFamily="34" charset="0"/>
                <a:ea typeface="Verdana" pitchFamily="34" charset="0"/>
                <a:cs typeface="Verdana" pitchFamily="34" charset="0"/>
              </a:rPr>
              <a:t>1)gestión inadecuada, donde se incluyen los diferentes fallos de instalaciones, procesos, humanos y de gestión de residuos.</a:t>
            </a:r>
            <a:br>
              <a:rPr lang="es-MX" dirty="0">
                <a:solidFill>
                  <a:prstClr val="black"/>
                </a:solidFill>
                <a:latin typeface="Verdana" pitchFamily="34" charset="0"/>
                <a:ea typeface="Verdana" pitchFamily="34" charset="0"/>
                <a:cs typeface="Verdana" pitchFamily="34" charset="0"/>
              </a:rPr>
            </a:br>
            <a:r>
              <a:rPr lang="es-MX" dirty="0">
                <a:solidFill>
                  <a:prstClr val="black"/>
                </a:solidFill>
                <a:latin typeface="Verdana" pitchFamily="34" charset="0"/>
                <a:ea typeface="Verdana" pitchFamily="34" charset="0"/>
                <a:cs typeface="Verdana" pitchFamily="34" charset="0"/>
              </a:rPr>
              <a:t/>
            </a:r>
            <a:br>
              <a:rPr lang="es-MX" dirty="0">
                <a:solidFill>
                  <a:prstClr val="black"/>
                </a:solidFill>
                <a:latin typeface="Verdana" pitchFamily="34" charset="0"/>
                <a:ea typeface="Verdana" pitchFamily="34" charset="0"/>
                <a:cs typeface="Verdana" pitchFamily="34" charset="0"/>
              </a:rPr>
            </a:br>
            <a:r>
              <a:rPr lang="es-MX" dirty="0">
                <a:solidFill>
                  <a:prstClr val="black"/>
                </a:solidFill>
                <a:latin typeface="Verdana" pitchFamily="34" charset="0"/>
                <a:ea typeface="Verdana" pitchFamily="34" charset="0"/>
                <a:cs typeface="Verdana" pitchFamily="34" charset="0"/>
              </a:rPr>
              <a:t>2)accidentes causados por imprudencias o negligencias. En estos casos la contaminación se podría paliar si se cuenta con protocolos adecuados para controlar los posibles vertidos.</a:t>
            </a:r>
            <a:br>
              <a:rPr lang="es-MX" dirty="0">
                <a:solidFill>
                  <a:prstClr val="black"/>
                </a:solidFill>
                <a:latin typeface="Verdana" pitchFamily="34" charset="0"/>
                <a:ea typeface="Verdana" pitchFamily="34" charset="0"/>
                <a:cs typeface="Verdana" pitchFamily="34" charset="0"/>
              </a:rPr>
            </a:br>
            <a:r>
              <a:rPr lang="es-MX" dirty="0">
                <a:solidFill>
                  <a:prstClr val="black"/>
                </a:solidFill>
                <a:latin typeface="Verdana" pitchFamily="34" charset="0"/>
                <a:ea typeface="Verdana" pitchFamily="34" charset="0"/>
                <a:cs typeface="Verdana" pitchFamily="34" charset="0"/>
              </a:rPr>
              <a:t/>
            </a:r>
            <a:br>
              <a:rPr lang="es-MX" dirty="0">
                <a:solidFill>
                  <a:prstClr val="black"/>
                </a:solidFill>
                <a:latin typeface="Verdana" pitchFamily="34" charset="0"/>
                <a:ea typeface="Verdana" pitchFamily="34" charset="0"/>
                <a:cs typeface="Verdana" pitchFamily="34" charset="0"/>
              </a:rPr>
            </a:br>
            <a:r>
              <a:rPr lang="es-MX" dirty="0">
                <a:solidFill>
                  <a:prstClr val="black"/>
                </a:solidFill>
                <a:latin typeface="Verdana" pitchFamily="34" charset="0"/>
                <a:ea typeface="Verdana" pitchFamily="34" charset="0"/>
                <a:cs typeface="Verdana" pitchFamily="34" charset="0"/>
              </a:rPr>
              <a:t>3)vertidos irregulares, voluntarios o involuntarios.</a:t>
            </a:r>
            <a:br>
              <a:rPr lang="es-MX" dirty="0">
                <a:solidFill>
                  <a:prstClr val="black"/>
                </a:solidFill>
                <a:latin typeface="Verdana" pitchFamily="34" charset="0"/>
                <a:ea typeface="Verdana" pitchFamily="34" charset="0"/>
                <a:cs typeface="Verdana" pitchFamily="34" charset="0"/>
              </a:rPr>
            </a:br>
            <a:r>
              <a:rPr lang="es-MX" dirty="0">
                <a:solidFill>
                  <a:prstClr val="black"/>
                </a:solidFill>
                <a:latin typeface="Verdana" pitchFamily="34" charset="0"/>
                <a:ea typeface="Verdana" pitchFamily="34" charset="0"/>
                <a:cs typeface="Verdana" pitchFamily="34" charset="0"/>
              </a:rPr>
              <a:t/>
            </a:r>
            <a:br>
              <a:rPr lang="es-MX" dirty="0">
                <a:solidFill>
                  <a:prstClr val="black"/>
                </a:solidFill>
                <a:latin typeface="Verdana" pitchFamily="34" charset="0"/>
                <a:ea typeface="Verdana" pitchFamily="34" charset="0"/>
                <a:cs typeface="Verdana" pitchFamily="34" charset="0"/>
              </a:rPr>
            </a:br>
            <a:endParaRPr lang="es-MX" dirty="0">
              <a:solidFill>
                <a:prstClr val="black"/>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8912372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1 Rectángulo"/>
          <p:cNvSpPr>
            <a:spLocks noChangeArrowheads="1"/>
          </p:cNvSpPr>
          <p:nvPr/>
        </p:nvSpPr>
        <p:spPr bwMode="auto">
          <a:xfrm>
            <a:off x="0" y="428625"/>
            <a:ext cx="9144000" cy="6540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MX" sz="2200" b="1" dirty="0">
                <a:solidFill>
                  <a:prstClr val="black"/>
                </a:solidFill>
                <a:latin typeface="Verdana" pitchFamily="34" charset="0"/>
                <a:ea typeface="Verdana" pitchFamily="34" charset="0"/>
                <a:cs typeface="Verdana" pitchFamily="34" charset="0"/>
              </a:rPr>
              <a:t>Tipos de residuos que pueden constituir un foco puntual</a:t>
            </a:r>
            <a:r>
              <a:rPr lang="es-MX" sz="2200" dirty="0">
                <a:solidFill>
                  <a:prstClr val="black"/>
                </a:solidFill>
                <a:latin typeface="Verdana" pitchFamily="34" charset="0"/>
                <a:ea typeface="Verdana" pitchFamily="34" charset="0"/>
                <a:cs typeface="Verdana" pitchFamily="34" charset="0"/>
              </a:rPr>
              <a:t>:</a:t>
            </a:r>
            <a:r>
              <a:rPr lang="es-MX" dirty="0">
                <a:solidFill>
                  <a:prstClr val="black"/>
                </a:solidFill>
                <a:latin typeface="Verdana" pitchFamily="34" charset="0"/>
                <a:ea typeface="Verdana" pitchFamily="34" charset="0"/>
                <a:cs typeface="Verdana" pitchFamily="34" charset="0"/>
              </a:rPr>
              <a:t/>
            </a:r>
            <a:br>
              <a:rPr lang="es-MX" dirty="0">
                <a:solidFill>
                  <a:prstClr val="black"/>
                </a:solidFill>
                <a:latin typeface="Verdana" pitchFamily="34" charset="0"/>
                <a:ea typeface="Verdana" pitchFamily="34" charset="0"/>
                <a:cs typeface="Verdana" pitchFamily="34" charset="0"/>
              </a:rPr>
            </a:br>
            <a:r>
              <a:rPr lang="es-MX" dirty="0">
                <a:solidFill>
                  <a:prstClr val="black"/>
                </a:solidFill>
                <a:latin typeface="Verdana" pitchFamily="34" charset="0"/>
                <a:ea typeface="Verdana" pitchFamily="34" charset="0"/>
                <a:cs typeface="Verdana" pitchFamily="34" charset="0"/>
              </a:rPr>
              <a:t/>
            </a:r>
            <a:br>
              <a:rPr lang="es-MX" dirty="0">
                <a:solidFill>
                  <a:prstClr val="black"/>
                </a:solidFill>
                <a:latin typeface="Verdana" pitchFamily="34" charset="0"/>
                <a:ea typeface="Verdana" pitchFamily="34" charset="0"/>
                <a:cs typeface="Verdana" pitchFamily="34" charset="0"/>
              </a:rPr>
            </a:br>
            <a:r>
              <a:rPr lang="es-MX" sz="1900" dirty="0">
                <a:solidFill>
                  <a:prstClr val="black"/>
                </a:solidFill>
                <a:latin typeface="Verdana" pitchFamily="34" charset="0"/>
                <a:ea typeface="Verdana" pitchFamily="34" charset="0"/>
                <a:cs typeface="Verdana" pitchFamily="34" charset="0"/>
              </a:rPr>
              <a:t>a) Residuos derivados de la industria.</a:t>
            </a:r>
            <a:br>
              <a:rPr lang="es-MX" sz="1900" dirty="0">
                <a:solidFill>
                  <a:prstClr val="black"/>
                </a:solidFill>
                <a:latin typeface="Verdana" pitchFamily="34" charset="0"/>
                <a:ea typeface="Verdana" pitchFamily="34" charset="0"/>
                <a:cs typeface="Verdana" pitchFamily="34" charset="0"/>
              </a:rPr>
            </a:br>
            <a:r>
              <a:rPr lang="es-MX" sz="1900" dirty="0">
                <a:solidFill>
                  <a:prstClr val="black"/>
                </a:solidFill>
                <a:latin typeface="Verdana" pitchFamily="34" charset="0"/>
                <a:ea typeface="Verdana" pitchFamily="34" charset="0"/>
                <a:cs typeface="Verdana" pitchFamily="34" charset="0"/>
              </a:rPr>
              <a:t>Los tipos de residuos industriales que pueden constituir esta contaminación se pueden dividir en:</a:t>
            </a:r>
            <a:br>
              <a:rPr lang="es-MX" sz="1900" dirty="0">
                <a:solidFill>
                  <a:prstClr val="black"/>
                </a:solidFill>
                <a:latin typeface="Verdana" pitchFamily="34" charset="0"/>
                <a:ea typeface="Verdana" pitchFamily="34" charset="0"/>
                <a:cs typeface="Verdana" pitchFamily="34" charset="0"/>
              </a:rPr>
            </a:br>
            <a:r>
              <a:rPr lang="es-MX" sz="1900" dirty="0">
                <a:solidFill>
                  <a:prstClr val="black"/>
                </a:solidFill>
                <a:latin typeface="Verdana" pitchFamily="34" charset="0"/>
                <a:ea typeface="Verdana" pitchFamily="34" charset="0"/>
                <a:cs typeface="Verdana" pitchFamily="34" charset="0"/>
              </a:rPr>
              <a:t>-sólidos </a:t>
            </a:r>
            <a:r>
              <a:rPr lang="es-MX" sz="1900" dirty="0">
                <a:solidFill>
                  <a:srgbClr val="C00000"/>
                </a:solidFill>
                <a:latin typeface="Verdana" pitchFamily="34" charset="0"/>
                <a:ea typeface="Verdana" pitchFamily="34" charset="0"/>
                <a:cs typeface="Verdana" pitchFamily="34" charset="0"/>
              </a:rPr>
              <a:t>(</a:t>
            </a:r>
            <a:r>
              <a:rPr lang="es-MX" sz="1900" dirty="0" err="1">
                <a:solidFill>
                  <a:srgbClr val="C00000"/>
                </a:solidFill>
                <a:latin typeface="Verdana" pitchFamily="34" charset="0"/>
                <a:ea typeface="Verdana" pitchFamily="34" charset="0"/>
                <a:cs typeface="Verdana" pitchFamily="34" charset="0"/>
              </a:rPr>
              <a:t>Rises</a:t>
            </a:r>
            <a:r>
              <a:rPr lang="es-MX" sz="1900" dirty="0">
                <a:solidFill>
                  <a:srgbClr val="C00000"/>
                </a:solidFill>
                <a:latin typeface="Verdana" pitchFamily="34" charset="0"/>
                <a:ea typeface="Verdana" pitchFamily="34" charset="0"/>
                <a:cs typeface="Verdana" pitchFamily="34" charset="0"/>
              </a:rPr>
              <a:t>)</a:t>
            </a:r>
            <a:r>
              <a:rPr lang="es-MX" sz="1900" dirty="0">
                <a:solidFill>
                  <a:prstClr val="black"/>
                </a:solidFill>
                <a:latin typeface="Verdana" pitchFamily="34" charset="0"/>
                <a:ea typeface="Verdana" pitchFamily="34" charset="0"/>
                <a:cs typeface="Verdana" pitchFamily="34" charset="0"/>
              </a:rPr>
              <a:t/>
            </a:r>
            <a:br>
              <a:rPr lang="es-MX" sz="1900" dirty="0">
                <a:solidFill>
                  <a:prstClr val="black"/>
                </a:solidFill>
                <a:latin typeface="Verdana" pitchFamily="34" charset="0"/>
                <a:ea typeface="Verdana" pitchFamily="34" charset="0"/>
                <a:cs typeface="Verdana" pitchFamily="34" charset="0"/>
              </a:rPr>
            </a:br>
            <a:r>
              <a:rPr lang="es-MX" sz="1900" dirty="0">
                <a:solidFill>
                  <a:prstClr val="black"/>
                </a:solidFill>
                <a:latin typeface="Verdana" pitchFamily="34" charset="0"/>
                <a:ea typeface="Verdana" pitchFamily="34" charset="0"/>
                <a:cs typeface="Verdana" pitchFamily="34" charset="0"/>
              </a:rPr>
              <a:t>-líquidos(</a:t>
            </a:r>
            <a:r>
              <a:rPr lang="es-MX" sz="1900" dirty="0">
                <a:solidFill>
                  <a:srgbClr val="C00000"/>
                </a:solidFill>
                <a:latin typeface="Verdana" pitchFamily="34" charset="0"/>
                <a:ea typeface="Verdana" pitchFamily="34" charset="0"/>
                <a:cs typeface="Verdana" pitchFamily="34" charset="0"/>
              </a:rPr>
              <a:t>Riles)</a:t>
            </a:r>
            <a:r>
              <a:rPr lang="es-MX" sz="1900" dirty="0">
                <a:solidFill>
                  <a:prstClr val="black"/>
                </a:solidFill>
                <a:latin typeface="Verdana" pitchFamily="34" charset="0"/>
                <a:ea typeface="Verdana" pitchFamily="34" charset="0"/>
                <a:cs typeface="Verdana" pitchFamily="34" charset="0"/>
              </a:rPr>
              <a:t/>
            </a:r>
            <a:br>
              <a:rPr lang="es-MX" sz="1900" dirty="0">
                <a:solidFill>
                  <a:prstClr val="black"/>
                </a:solidFill>
                <a:latin typeface="Verdana" pitchFamily="34" charset="0"/>
                <a:ea typeface="Verdana" pitchFamily="34" charset="0"/>
                <a:cs typeface="Verdana" pitchFamily="34" charset="0"/>
              </a:rPr>
            </a:br>
            <a:r>
              <a:rPr lang="es-MX" sz="1900" dirty="0">
                <a:solidFill>
                  <a:prstClr val="black"/>
                </a:solidFill>
                <a:latin typeface="Verdana" pitchFamily="34" charset="0"/>
                <a:ea typeface="Verdana" pitchFamily="34" charset="0"/>
                <a:cs typeface="Verdana" pitchFamily="34" charset="0"/>
              </a:rPr>
              <a:t>-otros (pastosos, emulsiones o lodos de tratamiento químico.)</a:t>
            </a:r>
          </a:p>
          <a:p>
            <a:r>
              <a:rPr lang="es-MX" sz="1900" dirty="0">
                <a:solidFill>
                  <a:prstClr val="black"/>
                </a:solidFill>
                <a:latin typeface="Verdana" pitchFamily="34" charset="0"/>
                <a:ea typeface="Verdana" pitchFamily="34" charset="0"/>
                <a:cs typeface="Verdana" pitchFamily="34" charset="0"/>
              </a:rPr>
              <a:t/>
            </a:r>
            <a:br>
              <a:rPr lang="es-MX" sz="1900" dirty="0">
                <a:solidFill>
                  <a:prstClr val="black"/>
                </a:solidFill>
                <a:latin typeface="Verdana" pitchFamily="34" charset="0"/>
                <a:ea typeface="Verdana" pitchFamily="34" charset="0"/>
                <a:cs typeface="Verdana" pitchFamily="34" charset="0"/>
              </a:rPr>
            </a:br>
            <a:r>
              <a:rPr lang="es-MX" sz="1900" dirty="0">
                <a:solidFill>
                  <a:prstClr val="black"/>
                </a:solidFill>
                <a:latin typeface="Verdana" pitchFamily="34" charset="0"/>
                <a:ea typeface="Verdana" pitchFamily="34" charset="0"/>
                <a:cs typeface="Verdana" pitchFamily="34" charset="0"/>
              </a:rPr>
              <a:t>En este caso, los contaminantes pueden llegar al suelo de diferentes formas:</a:t>
            </a:r>
            <a:br>
              <a:rPr lang="es-MX" sz="1900" dirty="0">
                <a:solidFill>
                  <a:prstClr val="black"/>
                </a:solidFill>
                <a:latin typeface="Verdana" pitchFamily="34" charset="0"/>
                <a:ea typeface="Verdana" pitchFamily="34" charset="0"/>
                <a:cs typeface="Verdana" pitchFamily="34" charset="0"/>
              </a:rPr>
            </a:br>
            <a:r>
              <a:rPr lang="es-MX" sz="1900" dirty="0">
                <a:solidFill>
                  <a:prstClr val="black"/>
                </a:solidFill>
                <a:latin typeface="Verdana" pitchFamily="34" charset="0"/>
                <a:ea typeface="Verdana" pitchFamily="34" charset="0"/>
                <a:cs typeface="Verdana" pitchFamily="34" charset="0"/>
              </a:rPr>
              <a:t>-Vertido directo</a:t>
            </a:r>
            <a:br>
              <a:rPr lang="es-MX" sz="1900" dirty="0">
                <a:solidFill>
                  <a:prstClr val="black"/>
                </a:solidFill>
                <a:latin typeface="Verdana" pitchFamily="34" charset="0"/>
                <a:ea typeface="Verdana" pitchFamily="34" charset="0"/>
                <a:cs typeface="Verdana" pitchFamily="34" charset="0"/>
              </a:rPr>
            </a:br>
            <a:r>
              <a:rPr lang="es-MX" sz="1900" dirty="0">
                <a:solidFill>
                  <a:prstClr val="black"/>
                </a:solidFill>
                <a:latin typeface="Verdana" pitchFamily="34" charset="0"/>
                <a:ea typeface="Verdana" pitchFamily="34" charset="0"/>
                <a:cs typeface="Verdana" pitchFamily="34" charset="0"/>
              </a:rPr>
              <a:t>-Vertido controlado</a:t>
            </a:r>
            <a:br>
              <a:rPr lang="es-MX" sz="1900" dirty="0">
                <a:solidFill>
                  <a:prstClr val="black"/>
                </a:solidFill>
                <a:latin typeface="Verdana" pitchFamily="34" charset="0"/>
                <a:ea typeface="Verdana" pitchFamily="34" charset="0"/>
                <a:cs typeface="Verdana" pitchFamily="34" charset="0"/>
              </a:rPr>
            </a:br>
            <a:r>
              <a:rPr lang="es-MX" sz="1900" dirty="0">
                <a:solidFill>
                  <a:prstClr val="black"/>
                </a:solidFill>
                <a:latin typeface="Verdana" pitchFamily="34" charset="0"/>
                <a:ea typeface="Verdana" pitchFamily="34" charset="0"/>
                <a:cs typeface="Verdana" pitchFamily="34" charset="0"/>
              </a:rPr>
              <a:t>-Vía atmosférica</a:t>
            </a:r>
          </a:p>
          <a:p>
            <a:r>
              <a:rPr lang="es-MX" sz="1900" dirty="0">
                <a:solidFill>
                  <a:prstClr val="black"/>
                </a:solidFill>
                <a:latin typeface="Verdana" pitchFamily="34" charset="0"/>
                <a:ea typeface="Verdana" pitchFamily="34" charset="0"/>
                <a:cs typeface="Verdana" pitchFamily="34" charset="0"/>
              </a:rPr>
              <a:t/>
            </a:r>
            <a:br>
              <a:rPr lang="es-MX" sz="1900" dirty="0">
                <a:solidFill>
                  <a:prstClr val="black"/>
                </a:solidFill>
                <a:latin typeface="Verdana" pitchFamily="34" charset="0"/>
                <a:ea typeface="Verdana" pitchFamily="34" charset="0"/>
                <a:cs typeface="Verdana" pitchFamily="34" charset="0"/>
              </a:rPr>
            </a:br>
            <a:r>
              <a:rPr lang="es-MX" sz="1900" dirty="0">
                <a:solidFill>
                  <a:prstClr val="black"/>
                </a:solidFill>
                <a:latin typeface="Verdana" pitchFamily="34" charset="0"/>
                <a:ea typeface="Verdana" pitchFamily="34" charset="0"/>
                <a:cs typeface="Verdana" pitchFamily="34" charset="0"/>
              </a:rPr>
              <a:t>b) </a:t>
            </a:r>
            <a:r>
              <a:rPr lang="es-MX" sz="1900" dirty="0">
                <a:solidFill>
                  <a:srgbClr val="C00000"/>
                </a:solidFill>
                <a:latin typeface="Verdana" pitchFamily="34" charset="0"/>
                <a:ea typeface="Verdana" pitchFamily="34" charset="0"/>
                <a:cs typeface="Verdana" pitchFamily="34" charset="0"/>
              </a:rPr>
              <a:t>Residuos derivados de la </a:t>
            </a:r>
            <a:r>
              <a:rPr lang="es-MX" sz="1900" dirty="0" err="1">
                <a:solidFill>
                  <a:srgbClr val="C00000"/>
                </a:solidFill>
                <a:latin typeface="Verdana" pitchFamily="34" charset="0"/>
                <a:ea typeface="Verdana" pitchFamily="34" charset="0"/>
                <a:cs typeface="Verdana" pitchFamily="34" charset="0"/>
              </a:rPr>
              <a:t>mineria</a:t>
            </a:r>
            <a:r>
              <a:rPr lang="es-MX" sz="1900" dirty="0">
                <a:solidFill>
                  <a:srgbClr val="C00000"/>
                </a:solidFill>
                <a:latin typeface="Verdana" pitchFamily="34" charset="0"/>
                <a:ea typeface="Verdana" pitchFamily="34" charset="0"/>
                <a:cs typeface="Verdana" pitchFamily="34" charset="0"/>
              </a:rPr>
              <a:t>.</a:t>
            </a:r>
            <a:br>
              <a:rPr lang="es-MX" sz="1900" dirty="0">
                <a:solidFill>
                  <a:srgbClr val="C00000"/>
                </a:solidFill>
                <a:latin typeface="Verdana" pitchFamily="34" charset="0"/>
                <a:ea typeface="Verdana" pitchFamily="34" charset="0"/>
                <a:cs typeface="Verdana" pitchFamily="34" charset="0"/>
              </a:rPr>
            </a:br>
            <a:r>
              <a:rPr lang="es-MX" sz="1900" dirty="0">
                <a:solidFill>
                  <a:srgbClr val="C00000"/>
                </a:solidFill>
                <a:latin typeface="Verdana" pitchFamily="34" charset="0"/>
                <a:ea typeface="Verdana" pitchFamily="34" charset="0"/>
                <a:cs typeface="Verdana" pitchFamily="34" charset="0"/>
              </a:rPr>
              <a:t>En este caso nos referimos al impacto que pueden tener:</a:t>
            </a:r>
            <a:br>
              <a:rPr lang="es-MX" sz="1900" dirty="0">
                <a:solidFill>
                  <a:srgbClr val="C00000"/>
                </a:solidFill>
                <a:latin typeface="Verdana" pitchFamily="34" charset="0"/>
                <a:ea typeface="Verdana" pitchFamily="34" charset="0"/>
                <a:cs typeface="Verdana" pitchFamily="34" charset="0"/>
              </a:rPr>
            </a:br>
            <a:r>
              <a:rPr lang="es-MX" sz="1900" dirty="0">
                <a:solidFill>
                  <a:srgbClr val="C00000"/>
                </a:solidFill>
                <a:latin typeface="Verdana" pitchFamily="34" charset="0"/>
                <a:ea typeface="Verdana" pitchFamily="34" charset="0"/>
                <a:cs typeface="Verdana" pitchFamily="34" charset="0"/>
              </a:rPr>
              <a:t>-Explotaciones a cielo abierto.</a:t>
            </a:r>
            <a:br>
              <a:rPr lang="es-MX" sz="1900" dirty="0">
                <a:solidFill>
                  <a:srgbClr val="C00000"/>
                </a:solidFill>
                <a:latin typeface="Verdana" pitchFamily="34" charset="0"/>
                <a:ea typeface="Verdana" pitchFamily="34" charset="0"/>
                <a:cs typeface="Verdana" pitchFamily="34" charset="0"/>
              </a:rPr>
            </a:br>
            <a:r>
              <a:rPr lang="es-MX" sz="1900" dirty="0">
                <a:solidFill>
                  <a:srgbClr val="C00000"/>
                </a:solidFill>
                <a:latin typeface="Verdana" pitchFamily="34" charset="0"/>
                <a:ea typeface="Verdana" pitchFamily="34" charset="0"/>
                <a:cs typeface="Verdana" pitchFamily="34" charset="0"/>
              </a:rPr>
              <a:t>-Escombreras y taludes</a:t>
            </a:r>
            <a:br>
              <a:rPr lang="es-MX" sz="1900" dirty="0">
                <a:solidFill>
                  <a:srgbClr val="C00000"/>
                </a:solidFill>
                <a:latin typeface="Verdana" pitchFamily="34" charset="0"/>
                <a:ea typeface="Verdana" pitchFamily="34" charset="0"/>
                <a:cs typeface="Verdana" pitchFamily="34" charset="0"/>
              </a:rPr>
            </a:br>
            <a:r>
              <a:rPr lang="es-MX" sz="1900" dirty="0">
                <a:solidFill>
                  <a:srgbClr val="C00000"/>
                </a:solidFill>
                <a:latin typeface="Verdana" pitchFamily="34" charset="0"/>
                <a:ea typeface="Verdana" pitchFamily="34" charset="0"/>
                <a:cs typeface="Verdana" pitchFamily="34" charset="0"/>
              </a:rPr>
              <a:t>-Aguas ácidas etc.</a:t>
            </a:r>
            <a:r>
              <a:rPr lang="es-MX" sz="1900" dirty="0">
                <a:solidFill>
                  <a:srgbClr val="873624"/>
                </a:solidFill>
                <a:latin typeface="Verdana" pitchFamily="34" charset="0"/>
                <a:ea typeface="Verdana" pitchFamily="34" charset="0"/>
                <a:cs typeface="Verdana" pitchFamily="34" charset="0"/>
              </a:rPr>
              <a:t/>
            </a:r>
            <a:br>
              <a:rPr lang="es-MX" sz="1900" dirty="0">
                <a:solidFill>
                  <a:srgbClr val="873624"/>
                </a:solidFill>
                <a:latin typeface="Verdana" pitchFamily="34" charset="0"/>
                <a:ea typeface="Verdana" pitchFamily="34" charset="0"/>
                <a:cs typeface="Verdana" pitchFamily="34" charset="0"/>
              </a:rPr>
            </a:br>
            <a:r>
              <a:rPr lang="es-MX" sz="1900" dirty="0">
                <a:solidFill>
                  <a:prstClr val="black"/>
                </a:solidFill>
                <a:latin typeface="Verdana" pitchFamily="34" charset="0"/>
                <a:ea typeface="Verdana" pitchFamily="34" charset="0"/>
                <a:cs typeface="Verdana" pitchFamily="34" charset="0"/>
              </a:rPr>
              <a:t/>
            </a:r>
            <a:br>
              <a:rPr lang="es-MX" sz="1900" dirty="0">
                <a:solidFill>
                  <a:prstClr val="black"/>
                </a:solidFill>
                <a:latin typeface="Verdana" pitchFamily="34" charset="0"/>
                <a:ea typeface="Verdana" pitchFamily="34" charset="0"/>
                <a:cs typeface="Verdana" pitchFamily="34" charset="0"/>
              </a:rPr>
            </a:br>
            <a:r>
              <a:rPr lang="es-MX" dirty="0">
                <a:solidFill>
                  <a:prstClr val="black"/>
                </a:solidFill>
                <a:latin typeface="Georgia" pitchFamily="18" charset="0"/>
              </a:rPr>
              <a:t>-</a:t>
            </a:r>
          </a:p>
        </p:txBody>
      </p:sp>
    </p:spTree>
    <p:extLst>
      <p:ext uri="{BB962C8B-B14F-4D97-AF65-F5344CB8AC3E}">
        <p14:creationId xmlns:p14="http://schemas.microsoft.com/office/powerpoint/2010/main" val="14594295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1 Rectángulo"/>
          <p:cNvSpPr>
            <a:spLocks noChangeArrowheads="1"/>
          </p:cNvSpPr>
          <p:nvPr/>
        </p:nvSpPr>
        <p:spPr bwMode="auto">
          <a:xfrm>
            <a:off x="500063" y="2060848"/>
            <a:ext cx="7858125"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MX" sz="2000" dirty="0">
                <a:solidFill>
                  <a:srgbClr val="C00000"/>
                </a:solidFill>
                <a:latin typeface="Verdana" pitchFamily="34" charset="0"/>
                <a:ea typeface="Verdana" pitchFamily="34" charset="0"/>
                <a:cs typeface="Verdana" pitchFamily="34" charset="0"/>
              </a:rPr>
              <a:t>Degradación o pérdida de suelo</a:t>
            </a:r>
            <a:br>
              <a:rPr lang="es-MX" sz="2000" dirty="0">
                <a:solidFill>
                  <a:srgbClr val="C00000"/>
                </a:solidFill>
                <a:latin typeface="Verdana" pitchFamily="34" charset="0"/>
                <a:ea typeface="Verdana" pitchFamily="34" charset="0"/>
                <a:cs typeface="Verdana" pitchFamily="34" charset="0"/>
              </a:rPr>
            </a:br>
            <a:r>
              <a:rPr lang="es-MX" sz="2000" dirty="0">
                <a:solidFill>
                  <a:srgbClr val="C00000"/>
                </a:solidFill>
                <a:latin typeface="Verdana" pitchFamily="34" charset="0"/>
                <a:ea typeface="Verdana" pitchFamily="34" charset="0"/>
                <a:cs typeface="Verdana" pitchFamily="34" charset="0"/>
              </a:rPr>
              <a:t>-Contaminación por elementos químicos</a:t>
            </a:r>
            <a:r>
              <a:rPr lang="es-MX" sz="2000" dirty="0">
                <a:solidFill>
                  <a:prstClr val="black"/>
                </a:solidFill>
                <a:latin typeface="Verdana" pitchFamily="34" charset="0"/>
                <a:ea typeface="Verdana" pitchFamily="34" charset="0"/>
                <a:cs typeface="Verdana" pitchFamily="34" charset="0"/>
              </a:rPr>
              <a:t>.</a:t>
            </a:r>
          </a:p>
          <a:p>
            <a:r>
              <a:rPr lang="es-MX" sz="2000" dirty="0">
                <a:solidFill>
                  <a:prstClr val="black"/>
                </a:solidFill>
                <a:latin typeface="Verdana" pitchFamily="34" charset="0"/>
                <a:ea typeface="Verdana" pitchFamily="34" charset="0"/>
                <a:cs typeface="Verdana" pitchFamily="34" charset="0"/>
              </a:rPr>
              <a:t/>
            </a:r>
            <a:br>
              <a:rPr lang="es-MX" sz="2000" dirty="0">
                <a:solidFill>
                  <a:prstClr val="black"/>
                </a:solidFill>
                <a:latin typeface="Verdana" pitchFamily="34" charset="0"/>
                <a:ea typeface="Verdana" pitchFamily="34" charset="0"/>
                <a:cs typeface="Verdana" pitchFamily="34" charset="0"/>
              </a:rPr>
            </a:br>
            <a:r>
              <a:rPr lang="es-MX" sz="2000" dirty="0">
                <a:solidFill>
                  <a:prstClr val="black"/>
                </a:solidFill>
                <a:latin typeface="Verdana" pitchFamily="34" charset="0"/>
                <a:ea typeface="Verdana" pitchFamily="34" charset="0"/>
                <a:cs typeface="Verdana" pitchFamily="34" charset="0"/>
              </a:rPr>
              <a:t>c) Otras fuentes de contaminación:</a:t>
            </a:r>
            <a:br>
              <a:rPr lang="es-MX" sz="2000" dirty="0">
                <a:solidFill>
                  <a:prstClr val="black"/>
                </a:solidFill>
                <a:latin typeface="Verdana" pitchFamily="34" charset="0"/>
                <a:ea typeface="Verdana" pitchFamily="34" charset="0"/>
                <a:cs typeface="Verdana" pitchFamily="34" charset="0"/>
              </a:rPr>
            </a:br>
            <a:r>
              <a:rPr lang="es-MX" sz="2000" dirty="0">
                <a:solidFill>
                  <a:prstClr val="black"/>
                </a:solidFill>
                <a:latin typeface="Verdana" pitchFamily="34" charset="0"/>
                <a:ea typeface="Verdana" pitchFamily="34" charset="0"/>
                <a:cs typeface="Verdana" pitchFamily="34" charset="0"/>
              </a:rPr>
              <a:t>Extracción de hidrocarburos, Curtido de pieles, Refinado del petróleo, Industria química, Fabricación de pesticidas, Cementeras, </a:t>
            </a:r>
            <a:r>
              <a:rPr lang="es-MX" sz="2000" dirty="0" err="1">
                <a:solidFill>
                  <a:prstClr val="black"/>
                </a:solidFill>
                <a:latin typeface="Verdana" pitchFamily="34" charset="0"/>
                <a:ea typeface="Verdana" pitchFamily="34" charset="0"/>
                <a:cs typeface="Verdana" pitchFamily="34" charset="0"/>
              </a:rPr>
              <a:t>Siderurgía</a:t>
            </a:r>
            <a:r>
              <a:rPr lang="es-MX" sz="2000" dirty="0">
                <a:solidFill>
                  <a:prstClr val="black"/>
                </a:solidFill>
                <a:latin typeface="Verdana" pitchFamily="34" charset="0"/>
                <a:ea typeface="Verdana" pitchFamily="34" charset="0"/>
                <a:cs typeface="Verdana" pitchFamily="34" charset="0"/>
              </a:rPr>
              <a:t>., Vertederos</a:t>
            </a:r>
            <a:r>
              <a:rPr lang="es-MX" dirty="0">
                <a:solidFill>
                  <a:prstClr val="black"/>
                </a:solidFill>
                <a:latin typeface="Verdana" pitchFamily="34" charset="0"/>
                <a:ea typeface="Verdana" pitchFamily="34" charset="0"/>
                <a:cs typeface="Verdana" pitchFamily="34" charset="0"/>
              </a:rPr>
              <a:t>.</a:t>
            </a:r>
            <a:br>
              <a:rPr lang="es-MX" dirty="0">
                <a:solidFill>
                  <a:prstClr val="black"/>
                </a:solidFill>
                <a:latin typeface="Verdana" pitchFamily="34" charset="0"/>
                <a:ea typeface="Verdana" pitchFamily="34" charset="0"/>
                <a:cs typeface="Verdana" pitchFamily="34" charset="0"/>
              </a:rPr>
            </a:br>
            <a:r>
              <a:rPr lang="es-MX" dirty="0">
                <a:solidFill>
                  <a:prstClr val="black"/>
                </a:solidFill>
                <a:latin typeface="Georgia" pitchFamily="18" charset="0"/>
              </a:rPr>
              <a:t/>
            </a:r>
            <a:br>
              <a:rPr lang="es-MX" dirty="0">
                <a:solidFill>
                  <a:prstClr val="black"/>
                </a:solidFill>
                <a:latin typeface="Georgia" pitchFamily="18" charset="0"/>
              </a:rPr>
            </a:br>
            <a:r>
              <a:rPr lang="es-MX" dirty="0">
                <a:solidFill>
                  <a:prstClr val="black"/>
                </a:solidFill>
                <a:latin typeface="Georgia" pitchFamily="18" charset="0"/>
              </a:rPr>
              <a:t/>
            </a:r>
            <a:br>
              <a:rPr lang="es-MX" dirty="0">
                <a:solidFill>
                  <a:prstClr val="black"/>
                </a:solidFill>
                <a:latin typeface="Georgia" pitchFamily="18" charset="0"/>
              </a:rPr>
            </a:br>
            <a:endParaRPr lang="es-MX" dirty="0">
              <a:solidFill>
                <a:prstClr val="black"/>
              </a:solidFill>
              <a:latin typeface="Georgia" pitchFamily="18" charset="0"/>
            </a:endParaRPr>
          </a:p>
        </p:txBody>
      </p:sp>
      <p:sp>
        <p:nvSpPr>
          <p:cNvPr id="46083" name="2 Rectángulo"/>
          <p:cNvSpPr>
            <a:spLocks noChangeArrowheads="1"/>
          </p:cNvSpPr>
          <p:nvPr/>
        </p:nvSpPr>
        <p:spPr bwMode="auto">
          <a:xfrm>
            <a:off x="500063" y="1571625"/>
            <a:ext cx="635793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MX" sz="2000" dirty="0">
                <a:solidFill>
                  <a:srgbClr val="C00000"/>
                </a:solidFill>
                <a:latin typeface="Verdana" pitchFamily="34" charset="0"/>
                <a:ea typeface="Verdana" pitchFamily="34" charset="0"/>
                <a:cs typeface="Verdana" pitchFamily="34" charset="0"/>
              </a:rPr>
              <a:t>Estos impactos producirán en el suelo:</a:t>
            </a:r>
            <a:br>
              <a:rPr lang="es-MX" sz="2000" dirty="0">
                <a:solidFill>
                  <a:srgbClr val="C00000"/>
                </a:solidFill>
                <a:latin typeface="Verdana" pitchFamily="34" charset="0"/>
                <a:ea typeface="Verdana" pitchFamily="34" charset="0"/>
                <a:cs typeface="Verdana" pitchFamily="34" charset="0"/>
              </a:rPr>
            </a:br>
            <a:endParaRPr lang="es-MX" sz="2000" dirty="0">
              <a:solidFill>
                <a:srgbClr val="C00000"/>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36073522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5 CuadroTexto"/>
          <p:cNvSpPr txBox="1">
            <a:spLocks noChangeArrowheads="1"/>
          </p:cNvSpPr>
          <p:nvPr/>
        </p:nvSpPr>
        <p:spPr bwMode="auto">
          <a:xfrm>
            <a:off x="1262500" y="332656"/>
            <a:ext cx="429423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r>
              <a:rPr lang="es-MX" sz="2400" b="1" dirty="0" smtClean="0">
                <a:solidFill>
                  <a:prstClr val="black"/>
                </a:solidFill>
                <a:latin typeface="Verdana" pitchFamily="34" charset="0"/>
                <a:ea typeface="Verdana" pitchFamily="34" charset="0"/>
                <a:cs typeface="Verdana" pitchFamily="34" charset="0"/>
              </a:rPr>
              <a:t>Medio </a:t>
            </a:r>
            <a:r>
              <a:rPr lang="es-MX" sz="2400" b="1" dirty="0">
                <a:solidFill>
                  <a:prstClr val="black"/>
                </a:solidFill>
                <a:latin typeface="Verdana" pitchFamily="34" charset="0"/>
                <a:ea typeface="Verdana" pitchFamily="34" charset="0"/>
                <a:cs typeface="Verdana" pitchFamily="34" charset="0"/>
              </a:rPr>
              <a:t>ambiente</a:t>
            </a:r>
            <a:endParaRPr lang="es-MX" sz="2400" dirty="0">
              <a:solidFill>
                <a:prstClr val="black"/>
              </a:solidFill>
              <a:latin typeface="Verdana" pitchFamily="34" charset="0"/>
              <a:ea typeface="Verdana" pitchFamily="34" charset="0"/>
              <a:cs typeface="Verdana" pitchFamily="34" charset="0"/>
            </a:endParaRPr>
          </a:p>
          <a:p>
            <a:endParaRPr lang="es-MX" sz="2400" dirty="0">
              <a:solidFill>
                <a:prstClr val="black"/>
              </a:solidFill>
            </a:endParaRPr>
          </a:p>
        </p:txBody>
      </p:sp>
      <p:sp>
        <p:nvSpPr>
          <p:cNvPr id="14339" name="6 CuadroTexto"/>
          <p:cNvSpPr txBox="1">
            <a:spLocks noChangeArrowheads="1"/>
          </p:cNvSpPr>
          <p:nvPr/>
        </p:nvSpPr>
        <p:spPr bwMode="auto">
          <a:xfrm>
            <a:off x="1262500" y="908720"/>
            <a:ext cx="7390582" cy="5170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r>
              <a:rPr lang="es-MX" sz="2200" dirty="0">
                <a:solidFill>
                  <a:prstClr val="black"/>
                </a:solidFill>
                <a:latin typeface="Verdana" pitchFamily="34" charset="0"/>
                <a:ea typeface="Verdana" pitchFamily="34" charset="0"/>
                <a:cs typeface="Verdana" pitchFamily="34" charset="0"/>
              </a:rPr>
              <a:t>Se entiende por </a:t>
            </a:r>
            <a:r>
              <a:rPr lang="es-MX" sz="2200" b="1" dirty="0">
                <a:solidFill>
                  <a:prstClr val="black"/>
                </a:solidFill>
                <a:latin typeface="Verdana" pitchFamily="34" charset="0"/>
                <a:ea typeface="Verdana" pitchFamily="34" charset="0"/>
                <a:cs typeface="Verdana" pitchFamily="34" charset="0"/>
              </a:rPr>
              <a:t>medio ambiente</a:t>
            </a:r>
            <a:r>
              <a:rPr lang="es-MX" sz="2200" dirty="0">
                <a:solidFill>
                  <a:prstClr val="black"/>
                </a:solidFill>
                <a:latin typeface="Verdana" pitchFamily="34" charset="0"/>
                <a:ea typeface="Verdana" pitchFamily="34" charset="0"/>
                <a:cs typeface="Verdana" pitchFamily="34" charset="0"/>
              </a:rPr>
              <a:t> al entorno que afecta y condiciona especialmente las circunstancias de vida de las </a:t>
            </a:r>
            <a:r>
              <a:rPr lang="es-MX" sz="2200" dirty="0">
                <a:solidFill>
                  <a:prstClr val="black"/>
                </a:solidFill>
                <a:latin typeface="Verdana" pitchFamily="34" charset="0"/>
                <a:ea typeface="Verdana" pitchFamily="34" charset="0"/>
                <a:cs typeface="Verdana" pitchFamily="34" charset="0"/>
                <a:hlinkClick r:id="rId3" action="ppaction://hlinkfile" tooltip="Persona"/>
              </a:rPr>
              <a:t>personas</a:t>
            </a:r>
            <a:r>
              <a:rPr lang="es-MX" sz="2200" dirty="0">
                <a:solidFill>
                  <a:prstClr val="black"/>
                </a:solidFill>
                <a:latin typeface="Verdana" pitchFamily="34" charset="0"/>
                <a:ea typeface="Verdana" pitchFamily="34" charset="0"/>
                <a:cs typeface="Verdana" pitchFamily="34" charset="0"/>
              </a:rPr>
              <a:t> o la </a:t>
            </a:r>
            <a:r>
              <a:rPr lang="es-MX" sz="2200" dirty="0">
                <a:solidFill>
                  <a:prstClr val="black"/>
                </a:solidFill>
                <a:latin typeface="Verdana" pitchFamily="34" charset="0"/>
                <a:ea typeface="Verdana" pitchFamily="34" charset="0"/>
                <a:cs typeface="Verdana" pitchFamily="34" charset="0"/>
                <a:hlinkClick r:id="rId4" action="ppaction://hlinkfile" tooltip="Sociedad"/>
              </a:rPr>
              <a:t>sociedad</a:t>
            </a:r>
            <a:r>
              <a:rPr lang="es-MX" sz="2200" dirty="0">
                <a:solidFill>
                  <a:prstClr val="black"/>
                </a:solidFill>
                <a:latin typeface="Verdana" pitchFamily="34" charset="0"/>
                <a:ea typeface="Verdana" pitchFamily="34" charset="0"/>
                <a:cs typeface="Verdana" pitchFamily="34" charset="0"/>
              </a:rPr>
              <a:t> en su vida.</a:t>
            </a:r>
          </a:p>
          <a:p>
            <a:endParaRPr lang="es-MX" sz="2200" dirty="0">
              <a:solidFill>
                <a:prstClr val="black"/>
              </a:solidFill>
              <a:latin typeface="Verdana" pitchFamily="34" charset="0"/>
              <a:ea typeface="Verdana" pitchFamily="34" charset="0"/>
              <a:cs typeface="Verdana" pitchFamily="34" charset="0"/>
            </a:endParaRPr>
          </a:p>
          <a:p>
            <a:r>
              <a:rPr lang="es-MX" sz="2200" dirty="0">
                <a:solidFill>
                  <a:prstClr val="black"/>
                </a:solidFill>
                <a:latin typeface="Verdana" pitchFamily="34" charset="0"/>
                <a:ea typeface="Verdana" pitchFamily="34" charset="0"/>
                <a:cs typeface="Verdana" pitchFamily="34" charset="0"/>
              </a:rPr>
              <a:t> Comprende el conjunto de valores naturales, sociales y culturales existentes en un lugar y un momento determinado, que influyen en la vida del ser humano y en las generaciones venideras. </a:t>
            </a:r>
          </a:p>
          <a:p>
            <a:endParaRPr lang="es-MX" sz="2200" dirty="0">
              <a:solidFill>
                <a:prstClr val="black"/>
              </a:solidFill>
              <a:latin typeface="Verdana" pitchFamily="34" charset="0"/>
              <a:ea typeface="Verdana" pitchFamily="34" charset="0"/>
              <a:cs typeface="Verdana" pitchFamily="34" charset="0"/>
            </a:endParaRPr>
          </a:p>
          <a:p>
            <a:r>
              <a:rPr lang="es-MX" sz="2200" dirty="0">
                <a:solidFill>
                  <a:prstClr val="black"/>
                </a:solidFill>
                <a:latin typeface="Verdana" pitchFamily="34" charset="0"/>
                <a:ea typeface="Verdana" pitchFamily="34" charset="0"/>
                <a:cs typeface="Verdana" pitchFamily="34" charset="0"/>
              </a:rPr>
              <a:t>Es decir, no se trata sólo del espacio en el que se desarrolla la vida sino que también abarca </a:t>
            </a:r>
            <a:r>
              <a:rPr lang="es-MX" sz="2200" dirty="0">
                <a:solidFill>
                  <a:prstClr val="black"/>
                </a:solidFill>
                <a:latin typeface="Verdana" pitchFamily="34" charset="0"/>
                <a:ea typeface="Verdana" pitchFamily="34" charset="0"/>
                <a:cs typeface="Verdana" pitchFamily="34" charset="0"/>
                <a:hlinkClick r:id="rId5" action="ppaction://hlinkfile" tooltip="Ser vivo"/>
              </a:rPr>
              <a:t>seres vivos</a:t>
            </a:r>
            <a:r>
              <a:rPr lang="es-MX" sz="2200" dirty="0">
                <a:solidFill>
                  <a:prstClr val="black"/>
                </a:solidFill>
                <a:latin typeface="Verdana" pitchFamily="34" charset="0"/>
                <a:ea typeface="Verdana" pitchFamily="34" charset="0"/>
                <a:cs typeface="Verdana" pitchFamily="34" charset="0"/>
              </a:rPr>
              <a:t>, objetos, </a:t>
            </a:r>
            <a:r>
              <a:rPr lang="es-MX" sz="2200" dirty="0">
                <a:solidFill>
                  <a:prstClr val="black"/>
                </a:solidFill>
                <a:latin typeface="Verdana" pitchFamily="34" charset="0"/>
                <a:ea typeface="Verdana" pitchFamily="34" charset="0"/>
                <a:cs typeface="Verdana" pitchFamily="34" charset="0"/>
                <a:hlinkClick r:id="rId6" action="ppaction://hlinkfile" tooltip="Agua"/>
              </a:rPr>
              <a:t>agua</a:t>
            </a:r>
            <a:r>
              <a:rPr lang="es-MX" sz="2200" dirty="0">
                <a:solidFill>
                  <a:prstClr val="black"/>
                </a:solidFill>
                <a:latin typeface="Verdana" pitchFamily="34" charset="0"/>
                <a:ea typeface="Verdana" pitchFamily="34" charset="0"/>
                <a:cs typeface="Verdana" pitchFamily="34" charset="0"/>
              </a:rPr>
              <a:t>, </a:t>
            </a:r>
            <a:r>
              <a:rPr lang="es-MX" sz="2200" dirty="0">
                <a:solidFill>
                  <a:prstClr val="black"/>
                </a:solidFill>
                <a:latin typeface="Verdana" pitchFamily="34" charset="0"/>
                <a:ea typeface="Verdana" pitchFamily="34" charset="0"/>
                <a:cs typeface="Verdana" pitchFamily="34" charset="0"/>
                <a:hlinkClick r:id="rId7" action="ppaction://hlinkfile" tooltip="Suelo"/>
              </a:rPr>
              <a:t>suelo</a:t>
            </a:r>
            <a:r>
              <a:rPr lang="es-MX" sz="2200" dirty="0">
                <a:solidFill>
                  <a:prstClr val="black"/>
                </a:solidFill>
                <a:latin typeface="Verdana" pitchFamily="34" charset="0"/>
                <a:ea typeface="Verdana" pitchFamily="34" charset="0"/>
                <a:cs typeface="Verdana" pitchFamily="34" charset="0"/>
              </a:rPr>
              <a:t>, </a:t>
            </a:r>
            <a:r>
              <a:rPr lang="es-MX" sz="2200" dirty="0">
                <a:solidFill>
                  <a:prstClr val="black"/>
                </a:solidFill>
                <a:latin typeface="Verdana" pitchFamily="34" charset="0"/>
                <a:ea typeface="Verdana" pitchFamily="34" charset="0"/>
                <a:cs typeface="Verdana" pitchFamily="34" charset="0"/>
                <a:hlinkClick r:id="rId8" action="ppaction://hlinkfile" tooltip="Aire"/>
              </a:rPr>
              <a:t>aire</a:t>
            </a:r>
            <a:r>
              <a:rPr lang="es-MX" sz="2200" dirty="0">
                <a:solidFill>
                  <a:prstClr val="black"/>
                </a:solidFill>
                <a:latin typeface="Verdana" pitchFamily="34" charset="0"/>
                <a:ea typeface="Verdana" pitchFamily="34" charset="0"/>
                <a:cs typeface="Verdana" pitchFamily="34" charset="0"/>
              </a:rPr>
              <a:t> y las relaciones entre ellos, así como elementos tan intangibles como la </a:t>
            </a:r>
            <a:r>
              <a:rPr lang="es-MX" sz="2200" dirty="0">
                <a:solidFill>
                  <a:prstClr val="black"/>
                </a:solidFill>
                <a:latin typeface="Verdana" pitchFamily="34" charset="0"/>
                <a:ea typeface="Verdana" pitchFamily="34" charset="0"/>
                <a:cs typeface="Verdana" pitchFamily="34" charset="0"/>
                <a:hlinkClick r:id="rId9" action="ppaction://hlinkfile" tooltip="Cultura"/>
              </a:rPr>
              <a:t>cultura</a:t>
            </a:r>
            <a:r>
              <a:rPr lang="es-MX" sz="2200" dirty="0">
                <a:solidFill>
                  <a:prstClr val="black"/>
                </a:solidFill>
                <a:latin typeface="Verdana" pitchFamily="34" charset="0"/>
                <a:ea typeface="Verdana" pitchFamily="34" charset="0"/>
                <a:cs typeface="Verdana" pitchFamily="34" charset="0"/>
              </a:rPr>
              <a:t>. </a:t>
            </a:r>
          </a:p>
        </p:txBody>
      </p:sp>
    </p:spTree>
    <p:extLst>
      <p:ext uri="{BB962C8B-B14F-4D97-AF65-F5344CB8AC3E}">
        <p14:creationId xmlns:p14="http://schemas.microsoft.com/office/powerpoint/2010/main" val="31371672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214313" y="714375"/>
          <a:ext cx="7929562" cy="5500688"/>
        </p:xfrm>
        <a:graphic>
          <a:graphicData uri="http://schemas.openxmlformats.org/drawingml/2006/table">
            <a:tbl>
              <a:tblPr/>
              <a:tblGrid>
                <a:gridCol w="4160195"/>
                <a:gridCol w="3769367"/>
              </a:tblGrid>
              <a:tr h="510435">
                <a:tc>
                  <a:txBody>
                    <a:bodyPr/>
                    <a:lstStyle/>
                    <a:p>
                      <a:pPr algn="ctr">
                        <a:spcAft>
                          <a:spcPts val="0"/>
                        </a:spcAft>
                      </a:pPr>
                      <a:r>
                        <a:rPr lang="es-ES" sz="1400" b="1" dirty="0">
                          <a:latin typeface="Times New Roman"/>
                          <a:ea typeface="Times New Roman"/>
                          <a:cs typeface="Times New Roman"/>
                        </a:rPr>
                        <a:t>TIPOS DE RILES</a:t>
                      </a:r>
                      <a:endParaRPr lang="es-MX" sz="1400" dirty="0">
                        <a:latin typeface="Times New Roman"/>
                        <a:ea typeface="Times New Roman"/>
                        <a:cs typeface="Times New Roman"/>
                      </a:endParaRPr>
                    </a:p>
                  </a:txBody>
                  <a:tcPr marL="9525" marR="9525" marT="9525" marB="9525" anchor="ctr">
                    <a:lnL>
                      <a:noFill/>
                    </a:lnL>
                    <a:lnR>
                      <a:noFill/>
                    </a:lnR>
                    <a:lnT>
                      <a:noFill/>
                    </a:lnT>
                    <a:lnB>
                      <a:noFill/>
                    </a:lnB>
                  </a:tcPr>
                </a:tc>
                <a:tc>
                  <a:txBody>
                    <a:bodyPr/>
                    <a:lstStyle/>
                    <a:p>
                      <a:pPr algn="ctr">
                        <a:spcAft>
                          <a:spcPts val="0"/>
                        </a:spcAft>
                      </a:pPr>
                      <a:r>
                        <a:rPr lang="es-ES" sz="1400" b="1">
                          <a:latin typeface="Times New Roman"/>
                          <a:ea typeface="Times New Roman"/>
                          <a:cs typeface="Times New Roman"/>
                        </a:rPr>
                        <a:t>ACTIVIDADES INDUSTRIALES RESPONSABLES</a:t>
                      </a:r>
                      <a:endParaRPr lang="es-MX" sz="1400">
                        <a:latin typeface="Times New Roman"/>
                        <a:ea typeface="Times New Roman"/>
                        <a:cs typeface="Times New Roman"/>
                      </a:endParaRPr>
                    </a:p>
                  </a:txBody>
                  <a:tcPr marL="9525" marR="9525" marT="9525" marB="9525" anchor="ctr">
                    <a:lnL>
                      <a:noFill/>
                    </a:lnL>
                    <a:lnR>
                      <a:noFill/>
                    </a:lnR>
                    <a:lnT>
                      <a:noFill/>
                    </a:lnT>
                    <a:lnB>
                      <a:noFill/>
                    </a:lnB>
                  </a:tcPr>
                </a:tc>
              </a:tr>
              <a:tr h="1471254">
                <a:tc>
                  <a:txBody>
                    <a:bodyPr/>
                    <a:lstStyle/>
                    <a:p>
                      <a:pPr algn="just">
                        <a:spcAft>
                          <a:spcPts val="0"/>
                        </a:spcAft>
                      </a:pPr>
                      <a:r>
                        <a:rPr lang="es-ES" sz="1400" b="1" dirty="0">
                          <a:latin typeface="Arial"/>
                          <a:ea typeface="Times New Roman"/>
                          <a:cs typeface="Times New Roman"/>
                        </a:rPr>
                        <a:t>Con constituyentes minerales</a:t>
                      </a:r>
                      <a:r>
                        <a:rPr lang="es-ES" sz="1400" dirty="0">
                          <a:latin typeface="Arial"/>
                          <a:ea typeface="Times New Roman"/>
                          <a:cs typeface="Times New Roman"/>
                        </a:rPr>
                        <a:t>:</a:t>
                      </a:r>
                      <a:endParaRPr lang="es-MX" sz="1400" dirty="0">
                        <a:latin typeface="Times New Roman"/>
                        <a:ea typeface="Times New Roman"/>
                        <a:cs typeface="Times New Roman"/>
                      </a:endParaRPr>
                    </a:p>
                    <a:p>
                      <a:pPr algn="just">
                        <a:spcAft>
                          <a:spcPts val="0"/>
                        </a:spcAft>
                      </a:pPr>
                      <a:r>
                        <a:rPr lang="es-ES" sz="1400" dirty="0">
                          <a:latin typeface="Arial"/>
                          <a:ea typeface="Times New Roman"/>
                          <a:cs typeface="Times New Roman"/>
                        </a:rPr>
                        <a:t> efluentes que contienen metales, complejos, compuesto </a:t>
                      </a:r>
                      <a:r>
                        <a:rPr lang="es-ES" sz="1400" dirty="0" err="1">
                          <a:latin typeface="Arial"/>
                          <a:ea typeface="Times New Roman"/>
                          <a:cs typeface="Times New Roman"/>
                        </a:rPr>
                        <a:t>halogenados</a:t>
                      </a:r>
                      <a:r>
                        <a:rPr lang="es-ES" sz="1400" dirty="0">
                          <a:latin typeface="Arial"/>
                          <a:ea typeface="Times New Roman"/>
                          <a:cs typeface="Times New Roman"/>
                        </a:rPr>
                        <a:t> y una serie de sustancias inorgánicas que presentan un elevado índice de toxicidad y peligrosidad.</a:t>
                      </a:r>
                      <a:endParaRPr lang="es-MX" sz="1400" dirty="0">
                        <a:latin typeface="Times New Roman"/>
                        <a:ea typeface="Times New Roman"/>
                        <a:cs typeface="Times New Roman"/>
                      </a:endParaRPr>
                    </a:p>
                  </a:txBody>
                  <a:tcPr marL="9525" marR="9525" marT="9525" marB="9525" anchor="ctr">
                    <a:lnL>
                      <a:noFill/>
                    </a:lnL>
                    <a:lnR>
                      <a:noFill/>
                    </a:lnR>
                    <a:lnT>
                      <a:noFill/>
                    </a:lnT>
                    <a:lnB>
                      <a:noFill/>
                    </a:lnB>
                  </a:tcPr>
                </a:tc>
                <a:tc>
                  <a:txBody>
                    <a:bodyPr/>
                    <a:lstStyle/>
                    <a:p>
                      <a:pPr algn="just">
                        <a:spcAft>
                          <a:spcPts val="0"/>
                        </a:spcAft>
                      </a:pPr>
                      <a:r>
                        <a:rPr lang="es-ES" sz="1400">
                          <a:latin typeface="Arial"/>
                          <a:ea typeface="Times New Roman"/>
                          <a:cs typeface="Times New Roman"/>
                        </a:rPr>
                        <a:t>Industria metalúrgica y siderúrgica, minería, determinados procesos de la industria petroquímica y también los procesos galvano plásticos. </a:t>
                      </a:r>
                      <a:endParaRPr lang="es-MX" sz="1400">
                        <a:latin typeface="Times New Roman"/>
                        <a:ea typeface="Times New Roman"/>
                        <a:cs typeface="Times New Roman"/>
                      </a:endParaRPr>
                    </a:p>
                  </a:txBody>
                  <a:tcPr marL="9525" marR="9525" marT="9525" marB="9525" anchor="ctr">
                    <a:lnL>
                      <a:noFill/>
                    </a:lnL>
                    <a:lnR>
                      <a:noFill/>
                    </a:lnR>
                    <a:lnT>
                      <a:noFill/>
                    </a:lnT>
                    <a:lnB>
                      <a:noFill/>
                    </a:lnB>
                  </a:tcPr>
                </a:tc>
              </a:tr>
              <a:tr h="2912482">
                <a:tc>
                  <a:txBody>
                    <a:bodyPr/>
                    <a:lstStyle/>
                    <a:p>
                      <a:pPr algn="just">
                        <a:spcAft>
                          <a:spcPts val="0"/>
                        </a:spcAft>
                      </a:pPr>
                      <a:r>
                        <a:rPr lang="es-ES" sz="1400" b="1" dirty="0">
                          <a:latin typeface="Arial"/>
                          <a:ea typeface="Times New Roman"/>
                          <a:cs typeface="Times New Roman"/>
                        </a:rPr>
                        <a:t>Con constituyentes orgánicos</a:t>
                      </a:r>
                      <a:r>
                        <a:rPr lang="es-ES" sz="1400" dirty="0">
                          <a:latin typeface="Arial"/>
                          <a:ea typeface="Times New Roman"/>
                          <a:cs typeface="Times New Roman"/>
                        </a:rPr>
                        <a:t>: la carga orgánica de un efluente puede ser muy variada dependiendo de la actividad industrial que lo haya generado. Existen determinadas sustancias orgánicas como la celulosa, los taninos, los compuestos azufrados y clorados, que resultan particularmente difíciles de </a:t>
                      </a:r>
                      <a:r>
                        <a:rPr lang="es-ES" sz="1400" dirty="0" err="1">
                          <a:latin typeface="Arial"/>
                          <a:ea typeface="Times New Roman"/>
                          <a:cs typeface="Times New Roman"/>
                        </a:rPr>
                        <a:t>biodegradar</a:t>
                      </a:r>
                      <a:r>
                        <a:rPr lang="es-ES" sz="1400" dirty="0">
                          <a:latin typeface="Arial"/>
                          <a:ea typeface="Times New Roman"/>
                          <a:cs typeface="Times New Roman"/>
                        </a:rPr>
                        <a:t> y por tanto se hace necesario un control estricto que asegure su correcto tratamiento antes de ser vertidos al receptor.</a:t>
                      </a:r>
                      <a:endParaRPr lang="es-MX" sz="1400" dirty="0">
                        <a:latin typeface="Times New Roman"/>
                        <a:ea typeface="Times New Roman"/>
                        <a:cs typeface="Times New Roman"/>
                      </a:endParaRPr>
                    </a:p>
                  </a:txBody>
                  <a:tcPr marL="9525" marR="9525" marT="9525" marB="9525" anchor="ctr">
                    <a:lnL>
                      <a:noFill/>
                    </a:lnL>
                    <a:lnR>
                      <a:noFill/>
                    </a:lnR>
                    <a:lnT>
                      <a:noFill/>
                    </a:lnT>
                    <a:lnB>
                      <a:noFill/>
                    </a:lnB>
                  </a:tcPr>
                </a:tc>
                <a:tc>
                  <a:txBody>
                    <a:bodyPr/>
                    <a:lstStyle/>
                    <a:p>
                      <a:pPr algn="ctr">
                        <a:spcAft>
                          <a:spcPts val="0"/>
                        </a:spcAft>
                      </a:pPr>
                      <a:r>
                        <a:rPr lang="es-ES" sz="1400" dirty="0">
                          <a:latin typeface="Arial"/>
                          <a:ea typeface="Times New Roman"/>
                          <a:cs typeface="Times New Roman"/>
                        </a:rPr>
                        <a:t>Industria farmacéutica y alimentaría, entre otras.</a:t>
                      </a:r>
                      <a:endParaRPr lang="es-MX" sz="1400" dirty="0">
                        <a:latin typeface="Times New Roman"/>
                        <a:ea typeface="Times New Roman"/>
                        <a:cs typeface="Times New Roman"/>
                      </a:endParaRPr>
                    </a:p>
                  </a:txBody>
                  <a:tcPr marL="9525" marR="9525" marT="9525" marB="9525" anchor="ctr">
                    <a:lnL>
                      <a:noFill/>
                    </a:lnL>
                    <a:lnR>
                      <a:noFill/>
                    </a:lnR>
                    <a:lnT>
                      <a:noFill/>
                    </a:lnT>
                    <a:lnB>
                      <a:noFill/>
                    </a:lnB>
                  </a:tcPr>
                </a:tc>
              </a:tr>
              <a:tr h="606517">
                <a:tc gridSpan="2">
                  <a:txBody>
                    <a:bodyPr/>
                    <a:lstStyle/>
                    <a:p>
                      <a:pPr algn="just">
                        <a:spcAft>
                          <a:spcPts val="0"/>
                        </a:spcAft>
                      </a:pPr>
                      <a:r>
                        <a:rPr lang="es-ES" sz="1200" b="1" dirty="0">
                          <a:latin typeface="Arial"/>
                          <a:ea typeface="Times New Roman"/>
                          <a:cs typeface="Times New Roman"/>
                        </a:rPr>
                        <a:t>Con constituyentes minerales y orgánicos</a:t>
                      </a:r>
                      <a:r>
                        <a:rPr lang="es-ES" sz="1200" dirty="0">
                          <a:latin typeface="Arial"/>
                          <a:ea typeface="Times New Roman"/>
                          <a:cs typeface="Times New Roman"/>
                        </a:rPr>
                        <a:t>: combinación de las 2 anteriores. Requieren sistemas de tratamiento mixto.</a:t>
                      </a:r>
                      <a:endParaRPr lang="es-MX" sz="1200" dirty="0">
                        <a:latin typeface="Times New Roman"/>
                        <a:ea typeface="Times New Roman"/>
                        <a:cs typeface="Times New Roman"/>
                      </a:endParaRPr>
                    </a:p>
                  </a:txBody>
                  <a:tcPr marL="9525" marR="9525" marT="9525" marB="9525" anchor="ctr">
                    <a:lnL>
                      <a:noFill/>
                    </a:lnL>
                    <a:lnR>
                      <a:noFill/>
                    </a:lnR>
                    <a:lnT>
                      <a:noFill/>
                    </a:lnT>
                    <a:lnB>
                      <a:noFill/>
                    </a:lnB>
                  </a:tcPr>
                </a:tc>
                <a:tc hMerge="1">
                  <a:txBody>
                    <a:bodyPr/>
                    <a:lstStyle/>
                    <a:p>
                      <a:endParaRPr lang="es-MX"/>
                    </a:p>
                  </a:txBody>
                  <a:tcPr/>
                </a:tc>
              </a:tr>
            </a:tbl>
          </a:graphicData>
        </a:graphic>
      </p:graphicFrame>
      <p:sp>
        <p:nvSpPr>
          <p:cNvPr id="47114" name="Rectangle 1"/>
          <p:cNvSpPr>
            <a:spLocks noChangeArrowheads="1"/>
          </p:cNvSpPr>
          <p:nvPr/>
        </p:nvSpPr>
        <p:spPr bwMode="auto">
          <a:xfrm>
            <a:off x="0" y="0"/>
            <a:ext cx="38782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s-ES" b="1" i="1">
                <a:solidFill>
                  <a:prstClr val="black"/>
                </a:solidFill>
                <a:latin typeface="Georgia" pitchFamily="18" charset="0"/>
                <a:cs typeface="Times New Roman" pitchFamily="18" charset="0"/>
              </a:rPr>
              <a:t>Tipos de riles seg</a:t>
            </a:r>
            <a:r>
              <a:rPr lang="es-ES" b="1" i="1">
                <a:solidFill>
                  <a:prstClr val="black"/>
                </a:solidFill>
                <a:latin typeface="Constantia" pitchFamily="18" charset="0"/>
                <a:cs typeface="Times New Roman" pitchFamily="18" charset="0"/>
              </a:rPr>
              <a:t>ú</a:t>
            </a:r>
            <a:r>
              <a:rPr lang="es-ES" b="1" i="1">
                <a:solidFill>
                  <a:prstClr val="black"/>
                </a:solidFill>
                <a:latin typeface="Georgia" pitchFamily="18" charset="0"/>
                <a:cs typeface="Times New Roman" pitchFamily="18" charset="0"/>
              </a:rPr>
              <a:t>n industrias</a:t>
            </a:r>
            <a:r>
              <a:rPr lang="es-ES" sz="1200" b="1" i="1">
                <a:solidFill>
                  <a:prstClr val="black"/>
                </a:solidFill>
                <a:latin typeface="Georgia" pitchFamily="18" charset="0"/>
                <a:cs typeface="Times New Roman" pitchFamily="18" charset="0"/>
              </a:rPr>
              <a:t>	</a:t>
            </a:r>
            <a:endParaRPr lang="es-ES">
              <a:solidFill>
                <a:prstClr val="black"/>
              </a:solidFill>
              <a:latin typeface="Constantia" pitchFamily="18" charset="0"/>
            </a:endParaRPr>
          </a:p>
        </p:txBody>
      </p:sp>
    </p:spTree>
    <p:extLst>
      <p:ext uri="{BB962C8B-B14F-4D97-AF65-F5344CB8AC3E}">
        <p14:creationId xmlns:p14="http://schemas.microsoft.com/office/powerpoint/2010/main" val="11140931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
          <p:cNvSpPr>
            <a:spLocks noChangeArrowheads="1"/>
          </p:cNvSpPr>
          <p:nvPr/>
        </p:nvSpPr>
        <p:spPr bwMode="auto">
          <a:xfrm>
            <a:off x="0" y="785813"/>
            <a:ext cx="9144000" cy="355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9829" bIns="0" anchor="ctr">
            <a:spAutoFit/>
          </a:bodyPr>
          <a:lstStyle/>
          <a:p>
            <a:pPr indent="449263" eaLnBrk="0" hangingPunct="0"/>
            <a:r>
              <a:rPr lang="es-ES" sz="2400" b="1" i="1" dirty="0">
                <a:solidFill>
                  <a:prstClr val="black"/>
                </a:solidFill>
                <a:latin typeface="Georgia" pitchFamily="18" charset="0"/>
                <a:ea typeface="Arial Unicode MS" pitchFamily="34" charset="-128"/>
                <a:cs typeface="Arial Unicode MS" pitchFamily="34" charset="-128"/>
              </a:rPr>
              <a:t>Composición de los Riles</a:t>
            </a:r>
          </a:p>
          <a:p>
            <a:pPr indent="449263" eaLnBrk="0" hangingPunct="0"/>
            <a:endParaRPr lang="es-ES" sz="2400" b="1" i="1" dirty="0">
              <a:solidFill>
                <a:prstClr val="black"/>
              </a:solidFill>
              <a:latin typeface="Georgia" pitchFamily="18" charset="0"/>
              <a:ea typeface="Arial Unicode MS" pitchFamily="34" charset="-128"/>
              <a:cs typeface="Arial Unicode MS" pitchFamily="34" charset="-128"/>
            </a:endParaRPr>
          </a:p>
          <a:p>
            <a:pPr indent="449263" eaLnBrk="0" hangingPunct="0"/>
            <a:endParaRPr lang="es-ES" b="1" dirty="0">
              <a:solidFill>
                <a:prstClr val="black"/>
              </a:solidFill>
              <a:latin typeface="Times New Roman" pitchFamily="18" charset="0"/>
              <a:ea typeface="Arial Unicode MS" pitchFamily="34" charset="-128"/>
              <a:cs typeface="Arial Unicode MS" pitchFamily="34" charset="-128"/>
            </a:endParaRPr>
          </a:p>
          <a:p>
            <a:pPr indent="449263" eaLnBrk="0" hangingPunct="0"/>
            <a:r>
              <a:rPr lang="es-ES" dirty="0">
                <a:solidFill>
                  <a:prstClr val="black"/>
                </a:solidFill>
                <a:latin typeface="Verdana" pitchFamily="34" charset="0"/>
                <a:ea typeface="Verdana" pitchFamily="34" charset="0"/>
                <a:cs typeface="Verdana" pitchFamily="34" charset="0"/>
              </a:rPr>
              <a:t>La composición de las aguas residuales se analiza con diversas mediciones   físicas, químicas y biológicas.</a:t>
            </a:r>
          </a:p>
          <a:p>
            <a:pPr indent="449263" eaLnBrk="0" hangingPunct="0"/>
            <a:r>
              <a:rPr lang="es-ES" dirty="0">
                <a:solidFill>
                  <a:prstClr val="black"/>
                </a:solidFill>
                <a:latin typeface="Verdana" pitchFamily="34" charset="0"/>
                <a:ea typeface="Verdana" pitchFamily="34" charset="0"/>
                <a:cs typeface="Verdana" pitchFamily="34" charset="0"/>
              </a:rPr>
              <a:t>Las mediciones más comunes incluyen:</a:t>
            </a:r>
          </a:p>
          <a:p>
            <a:pPr indent="449263" eaLnBrk="0" hangingPunct="0"/>
            <a:r>
              <a:rPr lang="es-ES" dirty="0">
                <a:solidFill>
                  <a:prstClr val="black"/>
                </a:solidFill>
                <a:latin typeface="Verdana" pitchFamily="34" charset="0"/>
                <a:ea typeface="Verdana" pitchFamily="34" charset="0"/>
                <a:cs typeface="Verdana" pitchFamily="34" charset="0"/>
              </a:rPr>
              <a:t/>
            </a:r>
            <a:br>
              <a:rPr lang="es-ES" dirty="0">
                <a:solidFill>
                  <a:prstClr val="black"/>
                </a:solidFill>
                <a:latin typeface="Verdana" pitchFamily="34" charset="0"/>
                <a:ea typeface="Verdana" pitchFamily="34" charset="0"/>
                <a:cs typeface="Verdana" pitchFamily="34" charset="0"/>
              </a:rPr>
            </a:br>
            <a:endParaRPr lang="es-ES" dirty="0">
              <a:solidFill>
                <a:prstClr val="black"/>
              </a:solidFill>
              <a:latin typeface="Verdana" pitchFamily="34" charset="0"/>
              <a:ea typeface="Verdana" pitchFamily="34" charset="0"/>
              <a:cs typeface="Verdana" pitchFamily="34" charset="0"/>
            </a:endParaRPr>
          </a:p>
          <a:p>
            <a:pPr indent="449263" eaLnBrk="0" hangingPunct="0">
              <a:buFontTx/>
              <a:buChar char="•"/>
            </a:pPr>
            <a:r>
              <a:rPr lang="es-ES" dirty="0">
                <a:solidFill>
                  <a:prstClr val="black"/>
                </a:solidFill>
                <a:latin typeface="Verdana" pitchFamily="34" charset="0"/>
                <a:ea typeface="Verdana" pitchFamily="34" charset="0"/>
                <a:cs typeface="Verdana" pitchFamily="34" charset="0"/>
              </a:rPr>
              <a:t>El contenido en sólidos </a:t>
            </a:r>
          </a:p>
          <a:p>
            <a:pPr indent="449263" eaLnBrk="0" hangingPunct="0">
              <a:buFontTx/>
              <a:buChar char="•"/>
            </a:pPr>
            <a:r>
              <a:rPr lang="es-ES" dirty="0">
                <a:solidFill>
                  <a:prstClr val="black"/>
                </a:solidFill>
                <a:latin typeface="Verdana" pitchFamily="34" charset="0"/>
                <a:ea typeface="Verdana" pitchFamily="34" charset="0"/>
                <a:cs typeface="Verdana" pitchFamily="34" charset="0"/>
              </a:rPr>
              <a:t>La demanda bioquímica de oxígeno (DBO5) </a:t>
            </a:r>
          </a:p>
          <a:p>
            <a:pPr indent="449263" eaLnBrk="0" hangingPunct="0">
              <a:buFontTx/>
              <a:buChar char="•"/>
            </a:pPr>
            <a:r>
              <a:rPr lang="es-ES" dirty="0">
                <a:solidFill>
                  <a:prstClr val="black"/>
                </a:solidFill>
                <a:latin typeface="Verdana" pitchFamily="34" charset="0"/>
                <a:ea typeface="Verdana" pitchFamily="34" charset="0"/>
                <a:cs typeface="Verdana" pitchFamily="34" charset="0"/>
              </a:rPr>
              <a:t>La demanda química de oxígeno (DQO) </a:t>
            </a:r>
          </a:p>
          <a:p>
            <a:pPr indent="449263" eaLnBrk="0" hangingPunct="0"/>
            <a:endParaRPr lang="es-MX" dirty="0">
              <a:solidFill>
                <a:prstClr val="black"/>
              </a:solidFill>
              <a:latin typeface="Verdana" pitchFamily="34" charset="0"/>
              <a:ea typeface="Verdana" pitchFamily="34" charset="0"/>
              <a:cs typeface="Verdana" pitchFamily="34" charset="0"/>
            </a:endParaRPr>
          </a:p>
        </p:txBody>
      </p:sp>
      <p:sp>
        <p:nvSpPr>
          <p:cNvPr id="48131" name="Rectangle 2"/>
          <p:cNvSpPr>
            <a:spLocks noChangeArrowheads="1"/>
          </p:cNvSpPr>
          <p:nvPr/>
        </p:nvSpPr>
        <p:spPr bwMode="auto">
          <a:xfrm>
            <a:off x="0" y="3714750"/>
            <a:ext cx="2214563"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9829" anchor="ctr">
            <a:spAutoFit/>
          </a:bodyPr>
          <a:lstStyle/>
          <a:p>
            <a:pPr eaLnBrk="0" hangingPunct="0"/>
            <a:endParaRPr lang="es-MX" dirty="0">
              <a:solidFill>
                <a:prstClr val="black"/>
              </a:solidFill>
              <a:latin typeface="Georgia" pitchFamily="18" charset="0"/>
            </a:endParaRPr>
          </a:p>
          <a:p>
            <a:pPr eaLnBrk="0" hangingPunct="0">
              <a:buFontTx/>
              <a:buChar char="•"/>
            </a:pPr>
            <a:r>
              <a:rPr lang="es-ES" dirty="0">
                <a:solidFill>
                  <a:prstClr val="black"/>
                </a:solidFill>
                <a:latin typeface="Georgia" pitchFamily="18" charset="0"/>
                <a:ea typeface="Arial Unicode MS" pitchFamily="34" charset="-128"/>
                <a:cs typeface="Arial Unicode MS" pitchFamily="34" charset="-128"/>
              </a:rPr>
              <a:t>      </a:t>
            </a:r>
            <a:r>
              <a:rPr lang="es-ES" dirty="0">
                <a:solidFill>
                  <a:prstClr val="black"/>
                </a:solidFill>
                <a:latin typeface="Verdana" pitchFamily="34" charset="0"/>
                <a:ea typeface="Verdana" pitchFamily="34" charset="0"/>
                <a:cs typeface="Verdana" pitchFamily="34" charset="0"/>
              </a:rPr>
              <a:t>El </a:t>
            </a:r>
            <a:r>
              <a:rPr lang="es-ES" i="1" dirty="0">
                <a:solidFill>
                  <a:prstClr val="black"/>
                </a:solidFill>
                <a:latin typeface="Verdana" pitchFamily="34" charset="0"/>
                <a:ea typeface="Verdana" pitchFamily="34" charset="0"/>
                <a:cs typeface="Verdana" pitchFamily="34" charset="0"/>
              </a:rPr>
              <a:t>pH</a:t>
            </a:r>
            <a:endParaRPr lang="es-MX" i="1" dirty="0">
              <a:solidFill>
                <a:prstClr val="black"/>
              </a:solidFill>
              <a:latin typeface="Verdana" pitchFamily="34" charset="0"/>
              <a:ea typeface="Verdana" pitchFamily="34" charset="0"/>
              <a:cs typeface="Verdana" pitchFamily="34" charset="0"/>
            </a:endParaRPr>
          </a:p>
          <a:p>
            <a:pPr eaLnBrk="0" hangingPunct="0"/>
            <a:r>
              <a:rPr lang="es-ES" sz="1200" dirty="0">
                <a:solidFill>
                  <a:prstClr val="black"/>
                </a:solidFill>
                <a:latin typeface="Georgia" pitchFamily="18" charset="0"/>
                <a:ea typeface="Arial Unicode MS" pitchFamily="34" charset="-128"/>
                <a:cs typeface="Arial Unicode MS" pitchFamily="34" charset="-128"/>
              </a:rPr>
              <a:t/>
            </a:r>
            <a:br>
              <a:rPr lang="es-ES" sz="1200" dirty="0">
                <a:solidFill>
                  <a:prstClr val="black"/>
                </a:solidFill>
                <a:latin typeface="Georgia" pitchFamily="18" charset="0"/>
                <a:ea typeface="Arial Unicode MS" pitchFamily="34" charset="-128"/>
                <a:cs typeface="Arial Unicode MS" pitchFamily="34" charset="-128"/>
              </a:rPr>
            </a:br>
            <a:endParaRPr lang="es-ES" dirty="0">
              <a:solidFill>
                <a:prstClr val="black"/>
              </a:solidFill>
              <a:latin typeface="Georgia" pitchFamily="18" charset="0"/>
            </a:endParaRPr>
          </a:p>
        </p:txBody>
      </p:sp>
    </p:spTree>
    <p:extLst>
      <p:ext uri="{BB962C8B-B14F-4D97-AF65-F5344CB8AC3E}">
        <p14:creationId xmlns:p14="http://schemas.microsoft.com/office/powerpoint/2010/main" val="33151948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1"/>
          <p:cNvSpPr>
            <a:spLocks noChangeArrowheads="1"/>
          </p:cNvSpPr>
          <p:nvPr/>
        </p:nvSpPr>
        <p:spPr bwMode="auto">
          <a:xfrm>
            <a:off x="0" y="265222"/>
            <a:ext cx="9144000" cy="6740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9829" anchor="ctr">
            <a:spAutoFit/>
          </a:bodyPr>
          <a:lstStyle/>
          <a:p>
            <a:pPr eaLnBrk="0" hangingPunct="0"/>
            <a:r>
              <a:rPr lang="es-ES" b="1" dirty="0">
                <a:solidFill>
                  <a:prstClr val="black"/>
                </a:solidFill>
                <a:latin typeface="Verdana" pitchFamily="34" charset="0"/>
                <a:ea typeface="Verdana" pitchFamily="34" charset="0"/>
                <a:cs typeface="Verdana" pitchFamily="34" charset="0"/>
              </a:rPr>
              <a:t>Parámetros medidos</a:t>
            </a:r>
          </a:p>
          <a:p>
            <a:pPr eaLnBrk="0" hangingPunct="0"/>
            <a:r>
              <a:rPr lang="es-ES" dirty="0">
                <a:solidFill>
                  <a:prstClr val="black"/>
                </a:solidFill>
                <a:latin typeface="Verdana" pitchFamily="34" charset="0"/>
                <a:ea typeface="Verdana" pitchFamily="34" charset="0"/>
                <a:cs typeface="Verdana" pitchFamily="34" charset="0"/>
              </a:rPr>
              <a:t/>
            </a:r>
            <a:br>
              <a:rPr lang="es-ES" dirty="0">
                <a:solidFill>
                  <a:prstClr val="black"/>
                </a:solidFill>
                <a:latin typeface="Verdana" pitchFamily="34" charset="0"/>
                <a:ea typeface="Verdana" pitchFamily="34" charset="0"/>
                <a:cs typeface="Verdana" pitchFamily="34" charset="0"/>
              </a:rPr>
            </a:br>
            <a:endParaRPr lang="es-ES" dirty="0">
              <a:solidFill>
                <a:prstClr val="black"/>
              </a:solidFill>
              <a:latin typeface="Verdana" pitchFamily="34" charset="0"/>
              <a:ea typeface="Verdana" pitchFamily="34" charset="0"/>
              <a:cs typeface="Verdana" pitchFamily="34" charset="0"/>
            </a:endParaRPr>
          </a:p>
          <a:p>
            <a:pPr eaLnBrk="0" hangingPunct="0">
              <a:buFontTx/>
              <a:buChar char="•"/>
            </a:pPr>
            <a:r>
              <a:rPr lang="es-ES" dirty="0">
                <a:solidFill>
                  <a:prstClr val="black"/>
                </a:solidFill>
                <a:latin typeface="Verdana" pitchFamily="34" charset="0"/>
                <a:ea typeface="Verdana" pitchFamily="34" charset="0"/>
                <a:cs typeface="Verdana" pitchFamily="34" charset="0"/>
              </a:rPr>
              <a:t>Caudal. </a:t>
            </a:r>
          </a:p>
          <a:p>
            <a:pPr eaLnBrk="0" hangingPunct="0">
              <a:buFontTx/>
              <a:buChar char="•"/>
            </a:pPr>
            <a:r>
              <a:rPr lang="es-ES" dirty="0">
                <a:solidFill>
                  <a:prstClr val="black"/>
                </a:solidFill>
                <a:latin typeface="Verdana" pitchFamily="34" charset="0"/>
                <a:ea typeface="Verdana" pitchFamily="34" charset="0"/>
                <a:cs typeface="Verdana" pitchFamily="34" charset="0"/>
              </a:rPr>
              <a:t>DBO: define el contenido de sustancias biodegradables presentes en el agua a tratar. </a:t>
            </a:r>
          </a:p>
          <a:p>
            <a:pPr eaLnBrk="0" hangingPunct="0">
              <a:buFontTx/>
              <a:buChar char="•"/>
            </a:pPr>
            <a:r>
              <a:rPr lang="es-ES" dirty="0">
                <a:solidFill>
                  <a:prstClr val="black"/>
                </a:solidFill>
                <a:latin typeface="Verdana" pitchFamily="34" charset="0"/>
                <a:ea typeface="Verdana" pitchFamily="34" charset="0"/>
                <a:cs typeface="Verdana" pitchFamily="34" charset="0"/>
              </a:rPr>
              <a:t>DQO: Define el contenido en sustancias, ya sean orgánicas o no, susceptibles de oxidación. </a:t>
            </a:r>
          </a:p>
          <a:p>
            <a:pPr eaLnBrk="0" hangingPunct="0">
              <a:buFontTx/>
              <a:buChar char="•"/>
            </a:pPr>
            <a:r>
              <a:rPr lang="es-ES" dirty="0">
                <a:solidFill>
                  <a:prstClr val="black"/>
                </a:solidFill>
                <a:latin typeface="Verdana" pitchFamily="34" charset="0"/>
                <a:ea typeface="Verdana" pitchFamily="34" charset="0"/>
                <a:cs typeface="Verdana" pitchFamily="34" charset="0"/>
              </a:rPr>
              <a:t>Sólidos en Suspensión: Define la cantidad total de materia en suspensión, ya sean sedimentables o no. </a:t>
            </a:r>
          </a:p>
          <a:p>
            <a:pPr eaLnBrk="0" hangingPunct="0">
              <a:buFontTx/>
              <a:buChar char="•"/>
            </a:pPr>
            <a:r>
              <a:rPr lang="es-ES" dirty="0">
                <a:solidFill>
                  <a:prstClr val="black"/>
                </a:solidFill>
                <a:latin typeface="Verdana" pitchFamily="34" charset="0"/>
                <a:ea typeface="Verdana" pitchFamily="34" charset="0"/>
                <a:cs typeface="Verdana" pitchFamily="34" charset="0"/>
              </a:rPr>
              <a:t>Sólidos Disueltos. </a:t>
            </a:r>
          </a:p>
          <a:p>
            <a:pPr eaLnBrk="0" hangingPunct="0">
              <a:buFontTx/>
              <a:buChar char="•"/>
            </a:pPr>
            <a:r>
              <a:rPr lang="es-ES" dirty="0">
                <a:solidFill>
                  <a:prstClr val="black"/>
                </a:solidFill>
                <a:latin typeface="Verdana" pitchFamily="34" charset="0"/>
                <a:ea typeface="Verdana" pitchFamily="34" charset="0"/>
                <a:cs typeface="Verdana" pitchFamily="34" charset="0"/>
              </a:rPr>
              <a:t>Sólidos Totales. </a:t>
            </a:r>
          </a:p>
          <a:p>
            <a:pPr eaLnBrk="0" hangingPunct="0">
              <a:buFontTx/>
              <a:buChar char="•"/>
            </a:pPr>
            <a:r>
              <a:rPr lang="es-ES" dirty="0">
                <a:solidFill>
                  <a:prstClr val="black"/>
                </a:solidFill>
                <a:latin typeface="Verdana" pitchFamily="34" charset="0"/>
                <a:ea typeface="Verdana" pitchFamily="34" charset="0"/>
                <a:cs typeface="Verdana" pitchFamily="34" charset="0"/>
              </a:rPr>
              <a:t>Sólidos Volátiles: Define la fracción de sólidos orgánicos. </a:t>
            </a:r>
          </a:p>
          <a:p>
            <a:pPr eaLnBrk="0" hangingPunct="0">
              <a:buFontTx/>
              <a:buChar char="•"/>
            </a:pPr>
            <a:r>
              <a:rPr lang="es-ES" dirty="0">
                <a:solidFill>
                  <a:prstClr val="black"/>
                </a:solidFill>
                <a:latin typeface="Verdana" pitchFamily="34" charset="0"/>
                <a:ea typeface="Verdana" pitchFamily="34" charset="0"/>
                <a:cs typeface="Verdana" pitchFamily="34" charset="0"/>
              </a:rPr>
              <a:t>Sólidos Minerales: Es el residuo fijo, que define la fracción de sólidos minerales. </a:t>
            </a:r>
          </a:p>
          <a:p>
            <a:pPr eaLnBrk="0" hangingPunct="0">
              <a:buFontTx/>
              <a:buChar char="•"/>
            </a:pPr>
            <a:r>
              <a:rPr lang="es-ES" dirty="0">
                <a:solidFill>
                  <a:prstClr val="black"/>
                </a:solidFill>
                <a:latin typeface="Verdana" pitchFamily="34" charset="0"/>
                <a:ea typeface="Verdana" pitchFamily="34" charset="0"/>
                <a:cs typeface="Verdana" pitchFamily="34" charset="0"/>
              </a:rPr>
              <a:t>pH. </a:t>
            </a:r>
          </a:p>
          <a:p>
            <a:pPr eaLnBrk="0" hangingPunct="0">
              <a:buFontTx/>
              <a:buChar char="•"/>
            </a:pPr>
            <a:r>
              <a:rPr lang="es-ES" dirty="0">
                <a:solidFill>
                  <a:prstClr val="black"/>
                </a:solidFill>
                <a:latin typeface="Verdana" pitchFamily="34" charset="0"/>
                <a:ea typeface="Verdana" pitchFamily="34" charset="0"/>
                <a:cs typeface="Verdana" pitchFamily="34" charset="0"/>
              </a:rPr>
              <a:t>Conductividad: Medida indirecta del contenido en sales disueltas del efluente. </a:t>
            </a:r>
          </a:p>
          <a:p>
            <a:pPr eaLnBrk="0" hangingPunct="0">
              <a:buFontTx/>
              <a:buChar char="•"/>
            </a:pPr>
            <a:r>
              <a:rPr lang="es-ES" dirty="0">
                <a:solidFill>
                  <a:prstClr val="black"/>
                </a:solidFill>
                <a:latin typeface="Verdana" pitchFamily="34" charset="0"/>
                <a:ea typeface="Verdana" pitchFamily="34" charset="0"/>
                <a:cs typeface="Verdana" pitchFamily="34" charset="0"/>
              </a:rPr>
              <a:t>Temperatura. </a:t>
            </a:r>
          </a:p>
          <a:p>
            <a:pPr eaLnBrk="0" hangingPunct="0">
              <a:buFontTx/>
              <a:buChar char="•"/>
            </a:pPr>
            <a:r>
              <a:rPr lang="es-ES" dirty="0">
                <a:solidFill>
                  <a:prstClr val="black"/>
                </a:solidFill>
                <a:latin typeface="Verdana" pitchFamily="34" charset="0"/>
                <a:ea typeface="Verdana" pitchFamily="34" charset="0"/>
                <a:cs typeface="Verdana" pitchFamily="34" charset="0"/>
              </a:rPr>
              <a:t>Acidez /Alcalinidad. </a:t>
            </a:r>
          </a:p>
          <a:p>
            <a:pPr eaLnBrk="0" hangingPunct="0">
              <a:buFontTx/>
              <a:buChar char="•"/>
            </a:pPr>
            <a:r>
              <a:rPr lang="es-ES" dirty="0">
                <a:solidFill>
                  <a:prstClr val="black"/>
                </a:solidFill>
                <a:latin typeface="Verdana" pitchFamily="34" charset="0"/>
                <a:ea typeface="Verdana" pitchFamily="34" charset="0"/>
                <a:cs typeface="Verdana" pitchFamily="34" charset="0"/>
              </a:rPr>
              <a:t>Nitrógeno y Fósforo total. </a:t>
            </a:r>
          </a:p>
          <a:p>
            <a:pPr eaLnBrk="0" hangingPunct="0">
              <a:buFontTx/>
              <a:buChar char="•"/>
            </a:pPr>
            <a:r>
              <a:rPr lang="es-ES" dirty="0">
                <a:solidFill>
                  <a:prstClr val="black"/>
                </a:solidFill>
                <a:latin typeface="Verdana" pitchFamily="34" charset="0"/>
                <a:ea typeface="Verdana" pitchFamily="34" charset="0"/>
                <a:cs typeface="Verdana" pitchFamily="34" charset="0"/>
              </a:rPr>
              <a:t>Metales pesados. </a:t>
            </a:r>
          </a:p>
          <a:p>
            <a:pPr eaLnBrk="0" hangingPunct="0">
              <a:buFontTx/>
              <a:buChar char="•"/>
            </a:pPr>
            <a:r>
              <a:rPr lang="es-ES" dirty="0">
                <a:solidFill>
                  <a:prstClr val="black"/>
                </a:solidFill>
                <a:latin typeface="Verdana" pitchFamily="34" charset="0"/>
                <a:ea typeface="Verdana" pitchFamily="34" charset="0"/>
                <a:cs typeface="Verdana" pitchFamily="34" charset="0"/>
              </a:rPr>
              <a:t>Iones</a:t>
            </a:r>
          </a:p>
          <a:p>
            <a:pPr eaLnBrk="0" hangingPunct="0"/>
            <a:endParaRPr lang="es-ES" dirty="0">
              <a:solidFill>
                <a:prstClr val="black"/>
              </a:solidFill>
              <a:latin typeface="Georgia" pitchFamily="18" charset="0"/>
            </a:endParaRPr>
          </a:p>
        </p:txBody>
      </p:sp>
    </p:spTree>
    <p:extLst>
      <p:ext uri="{BB962C8B-B14F-4D97-AF65-F5344CB8AC3E}">
        <p14:creationId xmlns:p14="http://schemas.microsoft.com/office/powerpoint/2010/main" val="28294627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1"/>
          <p:cNvSpPr>
            <a:spLocks noChangeArrowheads="1"/>
          </p:cNvSpPr>
          <p:nvPr/>
        </p:nvSpPr>
        <p:spPr bwMode="auto">
          <a:xfrm>
            <a:off x="755576" y="620688"/>
            <a:ext cx="7572375"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just" eaLnBrk="0" hangingPunct="0"/>
            <a:r>
              <a:rPr lang="es-MX" sz="2200" b="1" dirty="0">
                <a:solidFill>
                  <a:prstClr val="black"/>
                </a:solidFill>
                <a:latin typeface="Verdana" pitchFamily="34" charset="0"/>
                <a:ea typeface="Verdana" pitchFamily="34" charset="0"/>
                <a:cs typeface="Verdana" pitchFamily="34" charset="0"/>
              </a:rPr>
              <a:t>RESIDUOS SOLIDOS Y CLASIFICACION</a:t>
            </a:r>
          </a:p>
          <a:p>
            <a:pPr algn="just" eaLnBrk="0" hangingPunct="0"/>
            <a:endParaRPr lang="es-MX" sz="2200" b="1" dirty="0">
              <a:solidFill>
                <a:prstClr val="black"/>
              </a:solidFill>
              <a:latin typeface="Verdana" pitchFamily="34" charset="0"/>
              <a:ea typeface="Verdana" pitchFamily="34" charset="0"/>
              <a:cs typeface="Verdana" pitchFamily="34" charset="0"/>
            </a:endParaRPr>
          </a:p>
          <a:p>
            <a:pPr algn="just" eaLnBrk="0" hangingPunct="0"/>
            <a:endParaRPr lang="es-MX" sz="2200" dirty="0">
              <a:solidFill>
                <a:prstClr val="black"/>
              </a:solidFill>
              <a:latin typeface="Verdana" pitchFamily="34" charset="0"/>
              <a:ea typeface="Verdana" pitchFamily="34" charset="0"/>
              <a:cs typeface="Verdana" pitchFamily="34" charset="0"/>
            </a:endParaRPr>
          </a:p>
          <a:p>
            <a:pPr algn="just" eaLnBrk="0" hangingPunct="0">
              <a:buFont typeface="Arial" pitchFamily="34" charset="0"/>
              <a:buChar char="•"/>
            </a:pPr>
            <a:r>
              <a:rPr lang="es-MX" sz="2200" dirty="0">
                <a:solidFill>
                  <a:prstClr val="black"/>
                </a:solidFill>
                <a:latin typeface="Verdana" pitchFamily="34" charset="0"/>
                <a:ea typeface="Verdana" pitchFamily="34" charset="0"/>
                <a:cs typeface="Verdana" pitchFamily="34" charset="0"/>
              </a:rPr>
              <a:t>Material que no representa una utilidad o un valor económico para el dueño, el dueño se convierte por ende en generador de residuos</a:t>
            </a:r>
          </a:p>
          <a:p>
            <a:pPr algn="just" eaLnBrk="0" hangingPunct="0">
              <a:buFont typeface="Arial" pitchFamily="34" charset="0"/>
              <a:buChar char="•"/>
            </a:pPr>
            <a:endParaRPr lang="es-MX" sz="2200" dirty="0">
              <a:solidFill>
                <a:prstClr val="black"/>
              </a:solidFill>
              <a:latin typeface="Verdana" pitchFamily="34" charset="0"/>
              <a:ea typeface="Verdana" pitchFamily="34" charset="0"/>
              <a:cs typeface="Verdana" pitchFamily="34" charset="0"/>
            </a:endParaRPr>
          </a:p>
          <a:p>
            <a:pPr algn="just" eaLnBrk="0" hangingPunct="0">
              <a:buFont typeface="Arial" pitchFamily="34" charset="0"/>
              <a:buChar char="•"/>
            </a:pPr>
            <a:r>
              <a:rPr lang="es-MX" sz="2200" dirty="0">
                <a:solidFill>
                  <a:prstClr val="black"/>
                </a:solidFill>
                <a:latin typeface="Verdana" pitchFamily="34" charset="0"/>
                <a:ea typeface="Verdana" pitchFamily="34" charset="0"/>
                <a:cs typeface="Verdana" pitchFamily="34" charset="0"/>
              </a:rPr>
              <a:t>. Desde el punto de vista legislativo lo mas complicado respecto a la gestión de residuos, es que se trata </a:t>
            </a:r>
            <a:r>
              <a:rPr lang="es-MX" sz="2200" dirty="0" smtClean="0">
                <a:solidFill>
                  <a:prstClr val="black"/>
                </a:solidFill>
                <a:latin typeface="Verdana" pitchFamily="34" charset="0"/>
                <a:ea typeface="Verdana" pitchFamily="34" charset="0"/>
                <a:cs typeface="Verdana" pitchFamily="34" charset="0"/>
              </a:rPr>
              <a:t>intrínsecamente </a:t>
            </a:r>
            <a:r>
              <a:rPr lang="es-MX" sz="2200" dirty="0">
                <a:solidFill>
                  <a:prstClr val="black"/>
                </a:solidFill>
                <a:latin typeface="Verdana" pitchFamily="34" charset="0"/>
                <a:ea typeface="Verdana" pitchFamily="34" charset="0"/>
                <a:cs typeface="Verdana" pitchFamily="34" charset="0"/>
              </a:rPr>
              <a:t>de un termino subjetivo, que depende del punto de vista de los actores involucrados (esencialmente generador y fiscalizador)</a:t>
            </a:r>
          </a:p>
          <a:p>
            <a:pPr algn="just" eaLnBrk="0" hangingPunct="0">
              <a:buFont typeface="Arial" pitchFamily="34" charset="0"/>
              <a:buChar char="•"/>
            </a:pPr>
            <a:endParaRPr lang="es-MX" sz="2200" dirty="0">
              <a:solidFill>
                <a:prstClr val="black"/>
              </a:solidFill>
              <a:latin typeface="Verdana" pitchFamily="34" charset="0"/>
              <a:ea typeface="Verdana" pitchFamily="34" charset="0"/>
              <a:cs typeface="Verdana" pitchFamily="34" charset="0"/>
            </a:endParaRPr>
          </a:p>
          <a:p>
            <a:pPr algn="just" eaLnBrk="0" hangingPunct="0">
              <a:buFont typeface="Arial" pitchFamily="34" charset="0"/>
              <a:buChar char="•"/>
            </a:pPr>
            <a:r>
              <a:rPr lang="es-MX" sz="2200" dirty="0">
                <a:solidFill>
                  <a:prstClr val="black"/>
                </a:solidFill>
                <a:latin typeface="Verdana" pitchFamily="34" charset="0"/>
                <a:ea typeface="Verdana" pitchFamily="34" charset="0"/>
                <a:cs typeface="Verdana" pitchFamily="34" charset="0"/>
              </a:rPr>
              <a:t>El residuo se puede clasificar de varias formas, tanto por estado, origen o característica</a:t>
            </a:r>
          </a:p>
        </p:txBody>
      </p:sp>
    </p:spTree>
    <p:extLst>
      <p:ext uri="{BB962C8B-B14F-4D97-AF65-F5344CB8AC3E}">
        <p14:creationId xmlns:p14="http://schemas.microsoft.com/office/powerpoint/2010/main" val="33321531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1 Rectángulo"/>
          <p:cNvSpPr>
            <a:spLocks noChangeArrowheads="1"/>
          </p:cNvSpPr>
          <p:nvPr/>
        </p:nvSpPr>
        <p:spPr bwMode="auto">
          <a:xfrm>
            <a:off x="1000125" y="260648"/>
            <a:ext cx="7143750" cy="2139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MX" sz="1900" b="1" dirty="0">
                <a:solidFill>
                  <a:prstClr val="black"/>
                </a:solidFill>
                <a:latin typeface="Verdana" pitchFamily="34" charset="0"/>
                <a:ea typeface="Verdana" pitchFamily="34" charset="0"/>
                <a:cs typeface="Verdana" pitchFamily="34" charset="0"/>
              </a:rPr>
              <a:t>Clasificación por origen</a:t>
            </a:r>
          </a:p>
          <a:p>
            <a:endParaRPr lang="es-MX" sz="1900" dirty="0">
              <a:solidFill>
                <a:prstClr val="black"/>
              </a:solidFill>
              <a:latin typeface="Verdana" pitchFamily="34" charset="0"/>
              <a:ea typeface="Verdana" pitchFamily="34" charset="0"/>
              <a:cs typeface="Verdana" pitchFamily="34" charset="0"/>
            </a:endParaRPr>
          </a:p>
          <a:p>
            <a:r>
              <a:rPr lang="es-MX" sz="1900" dirty="0">
                <a:solidFill>
                  <a:prstClr val="black"/>
                </a:solidFill>
                <a:latin typeface="Verdana" pitchFamily="34" charset="0"/>
                <a:ea typeface="Verdana" pitchFamily="34" charset="0"/>
                <a:cs typeface="Verdana" pitchFamily="34" charset="0"/>
              </a:rPr>
              <a:t>Se puede definir el residuo por la actividad que lo origine, esencialmente es una clasificación sectorial.</a:t>
            </a:r>
          </a:p>
          <a:p>
            <a:r>
              <a:rPr lang="es-MX" sz="1900" dirty="0">
                <a:solidFill>
                  <a:prstClr val="black"/>
                </a:solidFill>
                <a:latin typeface="Verdana" pitchFamily="34" charset="0"/>
                <a:ea typeface="Verdana" pitchFamily="34" charset="0"/>
                <a:cs typeface="Verdana" pitchFamily="34" charset="0"/>
              </a:rPr>
              <a:t>Esta definición no tiene en la practica limites en cuanto al nivel de detalle en que se puede llegar en ella.</a:t>
            </a:r>
          </a:p>
          <a:p>
            <a:r>
              <a:rPr lang="es-MX" sz="1900" dirty="0">
                <a:solidFill>
                  <a:prstClr val="black"/>
                </a:solidFill>
                <a:latin typeface="Verdana" pitchFamily="34" charset="0"/>
                <a:ea typeface="Verdana" pitchFamily="34" charset="0"/>
                <a:cs typeface="Verdana" pitchFamily="34" charset="0"/>
              </a:rPr>
              <a:t>Tipos de residuos más importantes : </a:t>
            </a:r>
          </a:p>
        </p:txBody>
      </p:sp>
      <p:sp>
        <p:nvSpPr>
          <p:cNvPr id="51203" name="Rectangle 1"/>
          <p:cNvSpPr>
            <a:spLocks noChangeArrowheads="1"/>
          </p:cNvSpPr>
          <p:nvPr/>
        </p:nvSpPr>
        <p:spPr bwMode="auto">
          <a:xfrm>
            <a:off x="1000125" y="2042821"/>
            <a:ext cx="7358063" cy="4755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just" eaLnBrk="0" hangingPunct="0"/>
            <a:endParaRPr lang="es-MX" dirty="0">
              <a:solidFill>
                <a:prstClr val="black"/>
              </a:solidFill>
              <a:latin typeface="Georgia" pitchFamily="18" charset="0"/>
            </a:endParaRPr>
          </a:p>
          <a:p>
            <a:pPr algn="just" eaLnBrk="0" hangingPunct="0">
              <a:buFontTx/>
              <a:buChar char="•"/>
            </a:pPr>
            <a:r>
              <a:rPr lang="es-MX" sz="1900" b="1" dirty="0">
                <a:solidFill>
                  <a:prstClr val="black"/>
                </a:solidFill>
                <a:latin typeface="Verdana" pitchFamily="34" charset="0"/>
                <a:ea typeface="Verdana" pitchFamily="34" charset="0"/>
                <a:cs typeface="Verdana" pitchFamily="34" charset="0"/>
              </a:rPr>
              <a:t>Residuos municipales:</a:t>
            </a:r>
          </a:p>
          <a:p>
            <a:pPr algn="just" eaLnBrk="0" hangingPunct="0"/>
            <a:r>
              <a:rPr lang="es-MX" sz="1900" dirty="0">
                <a:solidFill>
                  <a:prstClr val="black"/>
                </a:solidFill>
                <a:latin typeface="Verdana" pitchFamily="34" charset="0"/>
                <a:ea typeface="Verdana" pitchFamily="34" charset="0"/>
                <a:cs typeface="Verdana" pitchFamily="34" charset="0"/>
              </a:rPr>
              <a:t> </a:t>
            </a:r>
          </a:p>
          <a:p>
            <a:pPr algn="just" eaLnBrk="0" hangingPunct="0"/>
            <a:r>
              <a:rPr lang="es-MX" sz="1900" dirty="0">
                <a:solidFill>
                  <a:prstClr val="black"/>
                </a:solidFill>
                <a:latin typeface="Verdana" pitchFamily="34" charset="0"/>
                <a:ea typeface="Verdana" pitchFamily="34" charset="0"/>
                <a:cs typeface="Verdana" pitchFamily="34" charset="0"/>
              </a:rPr>
              <a:t>La generación de residuos municipales varia en función de factores culturales asociados a los niveles de ingreso, hábitos de consumo, desarrollo tecnológico y estándares de calidad de vida de la población. </a:t>
            </a:r>
          </a:p>
          <a:p>
            <a:pPr algn="just" eaLnBrk="0" hangingPunct="0"/>
            <a:endParaRPr lang="es-MX" sz="1900" dirty="0">
              <a:solidFill>
                <a:prstClr val="black"/>
              </a:solidFill>
              <a:latin typeface="Verdana" pitchFamily="34" charset="0"/>
              <a:ea typeface="Verdana" pitchFamily="34" charset="0"/>
              <a:cs typeface="Verdana" pitchFamily="34" charset="0"/>
            </a:endParaRPr>
          </a:p>
          <a:p>
            <a:pPr algn="just" eaLnBrk="0" hangingPunct="0"/>
            <a:r>
              <a:rPr lang="es-MX" sz="1900" dirty="0">
                <a:solidFill>
                  <a:prstClr val="black"/>
                </a:solidFill>
                <a:latin typeface="Verdana" pitchFamily="34" charset="0"/>
                <a:ea typeface="Verdana" pitchFamily="34" charset="0"/>
                <a:cs typeface="Verdana" pitchFamily="34" charset="0"/>
              </a:rPr>
              <a:t>El creciente desarrollo de la economía chilena ha traído consigo un considerable aumento en la generación de estos residuos. </a:t>
            </a:r>
          </a:p>
          <a:p>
            <a:pPr algn="just" eaLnBrk="0" hangingPunct="0"/>
            <a:r>
              <a:rPr lang="es-MX" sz="1900" dirty="0">
                <a:solidFill>
                  <a:prstClr val="black"/>
                </a:solidFill>
                <a:latin typeface="Verdana" pitchFamily="34" charset="0"/>
                <a:ea typeface="Verdana" pitchFamily="34" charset="0"/>
                <a:cs typeface="Verdana" pitchFamily="34" charset="0"/>
              </a:rPr>
              <a:t>En la década de los 60, la generación de residuos domiciliarios alcanzaba los 0,2 a 0,5 Kg/habitante/día ; hoy en cambio, esta cifra se sitúa entre los 0,8 y 1,4 Kg/habitante/día.</a:t>
            </a:r>
          </a:p>
          <a:p>
            <a:pPr algn="just" eaLnBrk="0" hangingPunct="0"/>
            <a:endParaRPr lang="es-MX" sz="1900" dirty="0">
              <a:solidFill>
                <a:prstClr val="black"/>
              </a:solidFill>
              <a:latin typeface="Georgia" pitchFamily="18" charset="0"/>
            </a:endParaRPr>
          </a:p>
        </p:txBody>
      </p:sp>
    </p:spTree>
    <p:extLst>
      <p:ext uri="{BB962C8B-B14F-4D97-AF65-F5344CB8AC3E}">
        <p14:creationId xmlns:p14="http://schemas.microsoft.com/office/powerpoint/2010/main" val="341084989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2881" y="116632"/>
            <a:ext cx="8686800" cy="838200"/>
          </a:xfrm>
        </p:spPr>
        <p:txBody>
          <a:bodyPr>
            <a:normAutofit/>
          </a:bodyPr>
          <a:lstStyle/>
          <a:p>
            <a:r>
              <a:rPr lang="es-ES" altLang="es-MX" dirty="0" smtClean="0"/>
              <a:t>RESIDUOS URBANOS</a:t>
            </a:r>
          </a:p>
        </p:txBody>
      </p:sp>
      <p:sp>
        <p:nvSpPr>
          <p:cNvPr id="7" name="6 CuadroTexto"/>
          <p:cNvSpPr txBox="1"/>
          <p:nvPr/>
        </p:nvSpPr>
        <p:spPr>
          <a:xfrm>
            <a:off x="214282" y="6488668"/>
            <a:ext cx="8429684" cy="369332"/>
          </a:xfrm>
          <a:prstGeom prst="rect">
            <a:avLst/>
          </a:prstGeom>
          <a:noFill/>
        </p:spPr>
        <p:txBody>
          <a:bodyPr wrap="square" rtlCol="0">
            <a:spAutoFit/>
          </a:bodyPr>
          <a:lstStyle/>
          <a:p>
            <a:r>
              <a:rPr lang="es-ES" dirty="0" smtClean="0"/>
              <a:t>PRIMER REPORTE DEL MANEJO  DE RESIDUOS SÓLIDOS EN CHILE - 2010</a:t>
            </a:r>
            <a:endParaRPr lang="es-ES" dirty="0"/>
          </a:p>
        </p:txBody>
      </p:sp>
      <p:pic>
        <p:nvPicPr>
          <p:cNvPr id="2051" name="Picture 3"/>
          <p:cNvPicPr>
            <a:picLocks noChangeAspect="1" noChangeArrowheads="1"/>
          </p:cNvPicPr>
          <p:nvPr/>
        </p:nvPicPr>
        <p:blipFill>
          <a:blip r:embed="rId2"/>
          <a:srcRect/>
          <a:stretch>
            <a:fillRect/>
          </a:stretch>
        </p:blipFill>
        <p:spPr bwMode="auto">
          <a:xfrm>
            <a:off x="214282" y="1071546"/>
            <a:ext cx="8643998" cy="5351980"/>
          </a:xfrm>
          <a:prstGeom prst="rect">
            <a:avLst/>
          </a:prstGeom>
          <a:noFill/>
          <a:ln w="9525">
            <a:noFill/>
            <a:miter lim="800000"/>
            <a:headEnd/>
            <a:tailEnd/>
          </a:ln>
          <a:effectLst/>
        </p:spPr>
      </p:pic>
    </p:spTree>
    <p:extLst>
      <p:ext uri="{BB962C8B-B14F-4D97-AF65-F5344CB8AC3E}">
        <p14:creationId xmlns:p14="http://schemas.microsoft.com/office/powerpoint/2010/main" val="38828046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1 Rectángulo"/>
          <p:cNvSpPr>
            <a:spLocks noChangeArrowheads="1"/>
          </p:cNvSpPr>
          <p:nvPr/>
        </p:nvSpPr>
        <p:spPr bwMode="auto">
          <a:xfrm>
            <a:off x="500063" y="714375"/>
            <a:ext cx="7858125" cy="5324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MX" sz="2000" b="1" dirty="0">
                <a:solidFill>
                  <a:prstClr val="black"/>
                </a:solidFill>
                <a:latin typeface="Verdana" pitchFamily="34" charset="0"/>
                <a:ea typeface="Verdana" pitchFamily="34" charset="0"/>
                <a:cs typeface="Verdana" pitchFamily="34" charset="0"/>
              </a:rPr>
              <a:t>Residuos industriales :</a:t>
            </a:r>
            <a:r>
              <a:rPr lang="es-MX" sz="2000" dirty="0">
                <a:solidFill>
                  <a:prstClr val="black"/>
                </a:solidFill>
                <a:latin typeface="Verdana" pitchFamily="34" charset="0"/>
                <a:ea typeface="Verdana" pitchFamily="34" charset="0"/>
                <a:cs typeface="Verdana" pitchFamily="34" charset="0"/>
              </a:rPr>
              <a:t> </a:t>
            </a:r>
          </a:p>
          <a:p>
            <a:endParaRPr lang="es-MX" sz="2000" dirty="0">
              <a:solidFill>
                <a:prstClr val="black"/>
              </a:solidFill>
              <a:latin typeface="Verdana" pitchFamily="34" charset="0"/>
              <a:ea typeface="Verdana" pitchFamily="34" charset="0"/>
              <a:cs typeface="Verdana" pitchFamily="34" charset="0"/>
            </a:endParaRPr>
          </a:p>
          <a:p>
            <a:r>
              <a:rPr lang="es-MX" sz="2000" dirty="0">
                <a:solidFill>
                  <a:prstClr val="black"/>
                </a:solidFill>
                <a:latin typeface="Verdana" pitchFamily="34" charset="0"/>
                <a:ea typeface="Verdana" pitchFamily="34" charset="0"/>
                <a:cs typeface="Verdana" pitchFamily="34" charset="0"/>
              </a:rPr>
              <a:t>La cantidad de residuos que genera una industria es función de la tecnología del proceso productivo, calidad de las materias primas o productos intermedios, propiedades físicas y químicas de las materias auxiliares empleadas, combustibles utilizados y los envases y embalajes del proceso</a:t>
            </a:r>
            <a:r>
              <a:rPr lang="es-MX" sz="2000" b="1" dirty="0">
                <a:solidFill>
                  <a:prstClr val="black"/>
                </a:solidFill>
                <a:latin typeface="Verdana" pitchFamily="34" charset="0"/>
                <a:ea typeface="Verdana" pitchFamily="34" charset="0"/>
                <a:cs typeface="Verdana" pitchFamily="34" charset="0"/>
              </a:rPr>
              <a:t>. </a:t>
            </a:r>
          </a:p>
          <a:p>
            <a:endParaRPr lang="es-MX" sz="2000" b="1" dirty="0">
              <a:solidFill>
                <a:prstClr val="black"/>
              </a:solidFill>
              <a:latin typeface="Verdana" pitchFamily="34" charset="0"/>
              <a:ea typeface="Verdana" pitchFamily="34" charset="0"/>
              <a:cs typeface="Verdana" pitchFamily="34" charset="0"/>
            </a:endParaRPr>
          </a:p>
          <a:p>
            <a:endParaRPr lang="es-MX" sz="2000" b="1" dirty="0">
              <a:solidFill>
                <a:prstClr val="black"/>
              </a:solidFill>
              <a:latin typeface="Verdana" pitchFamily="34" charset="0"/>
              <a:ea typeface="Verdana" pitchFamily="34" charset="0"/>
              <a:cs typeface="Verdana" pitchFamily="34" charset="0"/>
            </a:endParaRPr>
          </a:p>
          <a:p>
            <a:endParaRPr lang="es-MX" sz="2000" dirty="0">
              <a:solidFill>
                <a:prstClr val="black"/>
              </a:solidFill>
              <a:latin typeface="Verdana" pitchFamily="34" charset="0"/>
              <a:ea typeface="Verdana" pitchFamily="34" charset="0"/>
              <a:cs typeface="Verdana" pitchFamily="34" charset="0"/>
            </a:endParaRPr>
          </a:p>
          <a:p>
            <a:r>
              <a:rPr lang="es-MX" sz="2000" b="1" dirty="0">
                <a:solidFill>
                  <a:prstClr val="black"/>
                </a:solidFill>
                <a:latin typeface="Verdana" pitchFamily="34" charset="0"/>
                <a:ea typeface="Verdana" pitchFamily="34" charset="0"/>
                <a:cs typeface="Verdana" pitchFamily="34" charset="0"/>
              </a:rPr>
              <a:t>Residuos mineros :</a:t>
            </a:r>
            <a:r>
              <a:rPr lang="es-MX" sz="2000" dirty="0">
                <a:solidFill>
                  <a:prstClr val="black"/>
                </a:solidFill>
                <a:latin typeface="Verdana" pitchFamily="34" charset="0"/>
                <a:ea typeface="Verdana" pitchFamily="34" charset="0"/>
                <a:cs typeface="Verdana" pitchFamily="34" charset="0"/>
              </a:rPr>
              <a:t> </a:t>
            </a:r>
          </a:p>
          <a:p>
            <a:endParaRPr lang="es-MX" sz="2000" dirty="0">
              <a:solidFill>
                <a:prstClr val="black"/>
              </a:solidFill>
              <a:latin typeface="Verdana" pitchFamily="34" charset="0"/>
              <a:ea typeface="Verdana" pitchFamily="34" charset="0"/>
              <a:cs typeface="Verdana" pitchFamily="34" charset="0"/>
            </a:endParaRPr>
          </a:p>
          <a:p>
            <a:r>
              <a:rPr lang="es-MX" sz="2000" dirty="0">
                <a:solidFill>
                  <a:prstClr val="black"/>
                </a:solidFill>
                <a:latin typeface="Verdana" pitchFamily="34" charset="0"/>
                <a:ea typeface="Verdana" pitchFamily="34" charset="0"/>
                <a:cs typeface="Verdana" pitchFamily="34" charset="0"/>
              </a:rPr>
              <a:t>Los residuos mineros incluyen los materiales que son removidos para ganar acceso a los minerales y todos los residuos provenientes de los procesos mineros.</a:t>
            </a:r>
          </a:p>
          <a:p>
            <a:r>
              <a:rPr lang="es-MX" sz="2000" dirty="0">
                <a:solidFill>
                  <a:prstClr val="black"/>
                </a:solidFill>
                <a:latin typeface="Verdana" pitchFamily="34" charset="0"/>
                <a:ea typeface="Verdana" pitchFamily="34" charset="0"/>
                <a:cs typeface="Verdana" pitchFamily="34" charset="0"/>
              </a:rPr>
              <a:t> </a:t>
            </a:r>
          </a:p>
        </p:txBody>
      </p:sp>
    </p:spTree>
    <p:extLst>
      <p:ext uri="{BB962C8B-B14F-4D97-AF65-F5344CB8AC3E}">
        <p14:creationId xmlns:p14="http://schemas.microsoft.com/office/powerpoint/2010/main" val="367911109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1"/>
          <p:cNvSpPr>
            <a:spLocks noChangeArrowheads="1"/>
          </p:cNvSpPr>
          <p:nvPr/>
        </p:nvSpPr>
        <p:spPr bwMode="auto">
          <a:xfrm>
            <a:off x="500063" y="185907"/>
            <a:ext cx="7858125" cy="594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just" eaLnBrk="0" hangingPunct="0"/>
            <a:r>
              <a:rPr lang="es-MX" sz="1900" b="1" dirty="0">
                <a:solidFill>
                  <a:prstClr val="black"/>
                </a:solidFill>
                <a:latin typeface="Verdana" pitchFamily="34" charset="0"/>
                <a:ea typeface="Verdana" pitchFamily="34" charset="0"/>
                <a:cs typeface="Verdana" pitchFamily="34" charset="0"/>
              </a:rPr>
              <a:t>Clasificación por estado</a:t>
            </a:r>
          </a:p>
          <a:p>
            <a:pPr algn="just" eaLnBrk="0" hangingPunct="0"/>
            <a:endParaRPr lang="es-MX" sz="1900" b="1" dirty="0">
              <a:solidFill>
                <a:prstClr val="black"/>
              </a:solidFill>
              <a:latin typeface="Verdana" pitchFamily="34" charset="0"/>
              <a:ea typeface="Verdana" pitchFamily="34" charset="0"/>
              <a:cs typeface="Verdana" pitchFamily="34" charset="0"/>
            </a:endParaRPr>
          </a:p>
          <a:p>
            <a:pPr algn="just" eaLnBrk="0" hangingPunct="0"/>
            <a:endParaRPr lang="es-MX" sz="1900" dirty="0">
              <a:solidFill>
                <a:prstClr val="black"/>
              </a:solidFill>
              <a:latin typeface="Verdana" pitchFamily="34" charset="0"/>
              <a:ea typeface="Verdana" pitchFamily="34" charset="0"/>
              <a:cs typeface="Verdana" pitchFamily="34" charset="0"/>
            </a:endParaRPr>
          </a:p>
          <a:p>
            <a:pPr algn="just" eaLnBrk="0" hangingPunct="0"/>
            <a:r>
              <a:rPr lang="es-MX" sz="1900" dirty="0">
                <a:solidFill>
                  <a:prstClr val="black"/>
                </a:solidFill>
                <a:latin typeface="Verdana" pitchFamily="34" charset="0"/>
                <a:ea typeface="Verdana" pitchFamily="34" charset="0"/>
                <a:cs typeface="Verdana" pitchFamily="34" charset="0"/>
              </a:rPr>
              <a:t>Un residuo es definido por estado según el estado físico en que se encuentre. </a:t>
            </a:r>
          </a:p>
          <a:p>
            <a:pPr algn="just" eaLnBrk="0" hangingPunct="0"/>
            <a:endParaRPr lang="es-MX" sz="1900" dirty="0">
              <a:solidFill>
                <a:prstClr val="black"/>
              </a:solidFill>
              <a:latin typeface="Verdana" pitchFamily="34" charset="0"/>
              <a:ea typeface="Verdana" pitchFamily="34" charset="0"/>
              <a:cs typeface="Verdana" pitchFamily="34" charset="0"/>
            </a:endParaRPr>
          </a:p>
          <a:p>
            <a:pPr algn="just" eaLnBrk="0" hangingPunct="0"/>
            <a:r>
              <a:rPr lang="es-MX" sz="1900" dirty="0">
                <a:solidFill>
                  <a:prstClr val="black"/>
                </a:solidFill>
                <a:latin typeface="Verdana" pitchFamily="34" charset="0"/>
                <a:ea typeface="Verdana" pitchFamily="34" charset="0"/>
                <a:cs typeface="Verdana" pitchFamily="34" charset="0"/>
              </a:rPr>
              <a:t>Existen por lo tanto tres tipos de residuos desde este punto de vista sólidos, líquidos y gaseosos, es importante notar que el alcance real de esta clasificación puede fijarse en términos puramente descriptivos o, como es realizado en la practica, según la forma de manejo asociado : </a:t>
            </a:r>
          </a:p>
          <a:p>
            <a:pPr algn="just" eaLnBrk="0" hangingPunct="0"/>
            <a:endParaRPr lang="es-MX" sz="1900" dirty="0">
              <a:solidFill>
                <a:prstClr val="black"/>
              </a:solidFill>
              <a:latin typeface="Verdana" pitchFamily="34" charset="0"/>
              <a:ea typeface="Verdana" pitchFamily="34" charset="0"/>
              <a:cs typeface="Verdana" pitchFamily="34" charset="0"/>
            </a:endParaRPr>
          </a:p>
          <a:p>
            <a:pPr algn="just" eaLnBrk="0" hangingPunct="0"/>
            <a:r>
              <a:rPr lang="es-MX" sz="1900" dirty="0">
                <a:solidFill>
                  <a:prstClr val="black"/>
                </a:solidFill>
                <a:latin typeface="Verdana" pitchFamily="34" charset="0"/>
                <a:ea typeface="Verdana" pitchFamily="34" charset="0"/>
                <a:cs typeface="Verdana" pitchFamily="34" charset="0"/>
              </a:rPr>
              <a:t>por ejemplo un tambor con aceite usado y que es considerado residuo, es intrínsecamente un liquido, pero su manejo va a ser como un sólido pues es transportado en camiones y no por un sistema de conducción hidráulica.</a:t>
            </a:r>
          </a:p>
          <a:p>
            <a:pPr algn="just" eaLnBrk="0" hangingPunct="0"/>
            <a:endParaRPr lang="es-MX" sz="1900" dirty="0">
              <a:solidFill>
                <a:prstClr val="black"/>
              </a:solidFill>
              <a:latin typeface="Verdana" pitchFamily="34" charset="0"/>
              <a:ea typeface="Verdana" pitchFamily="34" charset="0"/>
              <a:cs typeface="Verdana" pitchFamily="34" charset="0"/>
            </a:endParaRPr>
          </a:p>
          <a:p>
            <a:pPr algn="just" eaLnBrk="0" hangingPunct="0"/>
            <a:r>
              <a:rPr lang="es-MX" sz="1900" dirty="0">
                <a:solidFill>
                  <a:prstClr val="black"/>
                </a:solidFill>
                <a:latin typeface="Verdana" pitchFamily="34" charset="0"/>
                <a:ea typeface="Verdana" pitchFamily="34" charset="0"/>
                <a:cs typeface="Verdana" pitchFamily="34" charset="0"/>
              </a:rPr>
              <a:t>En general un residuo también puede ser caracterizado por sus características de composición y generación.</a:t>
            </a:r>
          </a:p>
          <a:p>
            <a:pPr algn="just" eaLnBrk="0" hangingPunct="0"/>
            <a:r>
              <a:rPr lang="es-MX" sz="1900" b="1" dirty="0">
                <a:solidFill>
                  <a:srgbClr val="006699"/>
                </a:solidFill>
                <a:latin typeface="Verdana" pitchFamily="34" charset="0"/>
                <a:ea typeface="Verdana" pitchFamily="34" charset="0"/>
                <a:cs typeface="Verdana" pitchFamily="34" charset="0"/>
              </a:rPr>
              <a:t>  </a:t>
            </a:r>
            <a:endParaRPr lang="es-MX" sz="1900" dirty="0">
              <a:solidFill>
                <a:prstClr val="black"/>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205393658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2 Rectángulo"/>
          <p:cNvSpPr>
            <a:spLocks noChangeArrowheads="1"/>
          </p:cNvSpPr>
          <p:nvPr/>
        </p:nvSpPr>
        <p:spPr bwMode="auto">
          <a:xfrm>
            <a:off x="357188" y="332656"/>
            <a:ext cx="8286750" cy="594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MX" sz="2000" b="1" dirty="0">
                <a:solidFill>
                  <a:prstClr val="black"/>
                </a:solidFill>
                <a:latin typeface="Verdana" pitchFamily="34" charset="0"/>
                <a:ea typeface="Verdana" pitchFamily="34" charset="0"/>
                <a:cs typeface="Verdana" pitchFamily="34" charset="0"/>
              </a:rPr>
              <a:t>Clasificación por tipo de manejo</a:t>
            </a:r>
          </a:p>
          <a:p>
            <a:endParaRPr lang="es-MX" sz="2000" b="1" dirty="0">
              <a:solidFill>
                <a:prstClr val="black"/>
              </a:solidFill>
              <a:latin typeface="Verdana" pitchFamily="34" charset="0"/>
              <a:ea typeface="Verdana" pitchFamily="34" charset="0"/>
              <a:cs typeface="Verdana" pitchFamily="34" charset="0"/>
            </a:endParaRPr>
          </a:p>
          <a:p>
            <a:endParaRPr lang="es-MX" sz="2000" dirty="0">
              <a:solidFill>
                <a:prstClr val="black"/>
              </a:solidFill>
              <a:latin typeface="Verdana" pitchFamily="34" charset="0"/>
              <a:ea typeface="Verdana" pitchFamily="34" charset="0"/>
              <a:cs typeface="Verdana" pitchFamily="34" charset="0"/>
            </a:endParaRPr>
          </a:p>
          <a:p>
            <a:r>
              <a:rPr lang="es-MX" sz="2000" dirty="0">
                <a:solidFill>
                  <a:prstClr val="black"/>
                </a:solidFill>
                <a:latin typeface="Verdana" pitchFamily="34" charset="0"/>
                <a:ea typeface="Verdana" pitchFamily="34" charset="0"/>
                <a:cs typeface="Verdana" pitchFamily="34" charset="0"/>
              </a:rPr>
              <a:t>Se puede clasificar un residuo por presentar alguna características asociada a manejo que debe ser realizado :</a:t>
            </a:r>
          </a:p>
          <a:p>
            <a:r>
              <a:rPr lang="es-MX" sz="2000" dirty="0">
                <a:solidFill>
                  <a:prstClr val="black"/>
                </a:solidFill>
                <a:latin typeface="Verdana" pitchFamily="34" charset="0"/>
                <a:ea typeface="Verdana" pitchFamily="34" charset="0"/>
                <a:cs typeface="Verdana" pitchFamily="34" charset="0"/>
              </a:rPr>
              <a:t>Desde este punto de vista se pueden definir tres grandes grupos:</a:t>
            </a:r>
          </a:p>
          <a:p>
            <a:endParaRPr lang="es-MX" sz="2000" dirty="0">
              <a:solidFill>
                <a:prstClr val="black"/>
              </a:solidFill>
              <a:latin typeface="Verdana" pitchFamily="34" charset="0"/>
              <a:ea typeface="Verdana" pitchFamily="34" charset="0"/>
              <a:cs typeface="Verdana" pitchFamily="34" charset="0"/>
            </a:endParaRPr>
          </a:p>
          <a:p>
            <a:r>
              <a:rPr lang="es-MX" sz="2000" dirty="0">
                <a:solidFill>
                  <a:prstClr val="black"/>
                </a:solidFill>
                <a:latin typeface="Verdana" pitchFamily="34" charset="0"/>
                <a:ea typeface="Verdana" pitchFamily="34" charset="0"/>
                <a:cs typeface="Verdana" pitchFamily="34" charset="0"/>
              </a:rPr>
              <a:t>a)      Residuo peligroso : Son residuos que por su naturaleza son inherentemente peligrosos de manejar y/o disponer y pueden causar muerte, enfermedad; o que son peligrosos para la salud o el medio ambiente cuando son manejados en forma inapropiada.</a:t>
            </a:r>
          </a:p>
          <a:p>
            <a:endParaRPr lang="es-MX" sz="2000" dirty="0">
              <a:solidFill>
                <a:prstClr val="black"/>
              </a:solidFill>
              <a:latin typeface="Verdana" pitchFamily="34" charset="0"/>
              <a:ea typeface="Verdana" pitchFamily="34" charset="0"/>
              <a:cs typeface="Verdana" pitchFamily="34" charset="0"/>
            </a:endParaRPr>
          </a:p>
          <a:p>
            <a:r>
              <a:rPr lang="es-MX" sz="2000" dirty="0">
                <a:solidFill>
                  <a:prstClr val="black"/>
                </a:solidFill>
                <a:latin typeface="Verdana" pitchFamily="34" charset="0"/>
                <a:ea typeface="Verdana" pitchFamily="34" charset="0"/>
                <a:cs typeface="Verdana" pitchFamily="34" charset="0"/>
              </a:rPr>
              <a:t>b)      Residuo inerte : Residuo estable en el tiempo, el cual no producirá efectos ambientales apreciables al interactuar en el medio ambiente.</a:t>
            </a:r>
          </a:p>
          <a:p>
            <a:endParaRPr lang="es-MX" sz="2000" dirty="0">
              <a:solidFill>
                <a:prstClr val="black"/>
              </a:solidFill>
              <a:latin typeface="Verdana" pitchFamily="34" charset="0"/>
              <a:ea typeface="Verdana" pitchFamily="34" charset="0"/>
              <a:cs typeface="Verdana" pitchFamily="34" charset="0"/>
            </a:endParaRPr>
          </a:p>
          <a:p>
            <a:r>
              <a:rPr lang="es-MX" sz="2000" dirty="0">
                <a:solidFill>
                  <a:prstClr val="black"/>
                </a:solidFill>
                <a:latin typeface="Verdana" pitchFamily="34" charset="0"/>
                <a:ea typeface="Verdana" pitchFamily="34" charset="0"/>
                <a:cs typeface="Verdana" pitchFamily="34" charset="0"/>
              </a:rPr>
              <a:t>c)      Residuo no peligroso : Ninguno de los anteriores</a:t>
            </a:r>
          </a:p>
        </p:txBody>
      </p:sp>
    </p:spTree>
    <p:extLst>
      <p:ext uri="{BB962C8B-B14F-4D97-AF65-F5344CB8AC3E}">
        <p14:creationId xmlns:p14="http://schemas.microsoft.com/office/powerpoint/2010/main" val="246185187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1 Rectángulo"/>
          <p:cNvSpPr>
            <a:spLocks noChangeArrowheads="1"/>
          </p:cNvSpPr>
          <p:nvPr/>
        </p:nvSpPr>
        <p:spPr bwMode="auto">
          <a:xfrm>
            <a:off x="857250" y="500063"/>
            <a:ext cx="70723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MX" b="1" dirty="0">
                <a:solidFill>
                  <a:prstClr val="black"/>
                </a:solidFill>
                <a:latin typeface="Verdana" pitchFamily="34" charset="0"/>
                <a:ea typeface="Verdana" pitchFamily="34" charset="0"/>
                <a:cs typeface="Verdana" pitchFamily="34" charset="0"/>
              </a:rPr>
              <a:t>RESIDUOS PELIGROSOS DS 148 del Ministerio de Salud</a:t>
            </a:r>
            <a:endParaRPr lang="es-MX" dirty="0">
              <a:solidFill>
                <a:prstClr val="black"/>
              </a:solidFill>
              <a:latin typeface="Verdana" pitchFamily="34" charset="0"/>
              <a:ea typeface="Verdana" pitchFamily="34" charset="0"/>
              <a:cs typeface="Verdana" pitchFamily="34" charset="0"/>
            </a:endParaRPr>
          </a:p>
        </p:txBody>
      </p:sp>
      <p:sp>
        <p:nvSpPr>
          <p:cNvPr id="55299" name="2 Rectángulo"/>
          <p:cNvSpPr>
            <a:spLocks noChangeArrowheads="1"/>
          </p:cNvSpPr>
          <p:nvPr/>
        </p:nvSpPr>
        <p:spPr bwMode="auto">
          <a:xfrm>
            <a:off x="928688" y="1071563"/>
            <a:ext cx="6643687"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MX" b="1" dirty="0">
                <a:solidFill>
                  <a:prstClr val="black"/>
                </a:solidFill>
                <a:latin typeface="Georgia" pitchFamily="18" charset="0"/>
              </a:rPr>
              <a:t>Artículo 10</a:t>
            </a:r>
          </a:p>
          <a:p>
            <a:r>
              <a:rPr lang="es-MX" dirty="0">
                <a:solidFill>
                  <a:prstClr val="black"/>
                </a:solidFill>
                <a:latin typeface="Georgia" pitchFamily="18" charset="0"/>
              </a:rPr>
              <a:t>Un residuo o una mezcla de residuos es peligrosa si presenta riesgo para la salud pública y/o efectos adversos al medio ambiente ya sea directamente o debido a su manejo actual o previsto, como consecuencia de presentar alguna de las características que se definen en el artículo siguiente.</a:t>
            </a:r>
          </a:p>
        </p:txBody>
      </p:sp>
      <p:sp>
        <p:nvSpPr>
          <p:cNvPr id="55300" name="3 Rectángulo"/>
          <p:cNvSpPr>
            <a:spLocks noChangeArrowheads="1"/>
          </p:cNvSpPr>
          <p:nvPr/>
        </p:nvSpPr>
        <p:spPr bwMode="auto">
          <a:xfrm>
            <a:off x="1000125" y="2857500"/>
            <a:ext cx="5857875"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MX" b="1">
                <a:solidFill>
                  <a:prstClr val="black"/>
                </a:solidFill>
                <a:latin typeface="Georgia" pitchFamily="18" charset="0"/>
              </a:rPr>
              <a:t>Artículo 11</a:t>
            </a:r>
          </a:p>
          <a:p>
            <a:r>
              <a:rPr lang="es-MX">
                <a:solidFill>
                  <a:prstClr val="black"/>
                </a:solidFill>
                <a:latin typeface="Georgia" pitchFamily="18" charset="0"/>
              </a:rPr>
              <a:t>Para los efectos del presente reglamento las características de peligrosidad son las</a:t>
            </a:r>
          </a:p>
          <a:p>
            <a:r>
              <a:rPr lang="es-MX">
                <a:solidFill>
                  <a:prstClr val="black"/>
                </a:solidFill>
                <a:latin typeface="Georgia" pitchFamily="18" charset="0"/>
              </a:rPr>
              <a:t>siguientes:</a:t>
            </a:r>
          </a:p>
          <a:p>
            <a:r>
              <a:rPr lang="es-MX">
                <a:solidFill>
                  <a:prstClr val="black"/>
                </a:solidFill>
                <a:latin typeface="Georgia" pitchFamily="18" charset="0"/>
              </a:rPr>
              <a:t>a) toxicidad aguda,</a:t>
            </a:r>
          </a:p>
          <a:p>
            <a:r>
              <a:rPr lang="es-MX">
                <a:solidFill>
                  <a:prstClr val="black"/>
                </a:solidFill>
                <a:latin typeface="Georgia" pitchFamily="18" charset="0"/>
              </a:rPr>
              <a:t>b) toxicidad crónica</a:t>
            </a:r>
          </a:p>
        </p:txBody>
      </p:sp>
      <p:sp>
        <p:nvSpPr>
          <p:cNvPr id="55301" name="4 Rectángulo"/>
          <p:cNvSpPr>
            <a:spLocks noChangeArrowheads="1"/>
          </p:cNvSpPr>
          <p:nvPr/>
        </p:nvSpPr>
        <p:spPr bwMode="auto">
          <a:xfrm>
            <a:off x="1000125" y="4500563"/>
            <a:ext cx="7929563"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MX">
                <a:solidFill>
                  <a:prstClr val="black"/>
                </a:solidFill>
                <a:latin typeface="Georgia" pitchFamily="18" charset="0"/>
              </a:rPr>
              <a:t>c) toxicidad extrínseca</a:t>
            </a:r>
            <a:r>
              <a:rPr lang="es-MX">
                <a:solidFill>
                  <a:srgbClr val="002060"/>
                </a:solidFill>
                <a:latin typeface="Georgia" pitchFamily="18" charset="0"/>
              </a:rPr>
              <a:t>, ( su eliminación da origen a una o mas sustancias </a:t>
            </a:r>
          </a:p>
          <a:p>
            <a:r>
              <a:rPr lang="es-MX">
                <a:solidFill>
                  <a:srgbClr val="002060"/>
                </a:solidFill>
                <a:latin typeface="Georgia" pitchFamily="18" charset="0"/>
              </a:rPr>
              <a:t>                                        tóxicas crónicas o agudas)</a:t>
            </a:r>
          </a:p>
          <a:p>
            <a:r>
              <a:rPr lang="es-MX">
                <a:solidFill>
                  <a:srgbClr val="002060"/>
                </a:solidFill>
                <a:latin typeface="Georgia" pitchFamily="18" charset="0"/>
              </a:rPr>
              <a:t>d) </a:t>
            </a:r>
            <a:r>
              <a:rPr lang="es-MX">
                <a:solidFill>
                  <a:prstClr val="black"/>
                </a:solidFill>
                <a:latin typeface="Georgia" pitchFamily="18" charset="0"/>
              </a:rPr>
              <a:t>inflamabilidad,</a:t>
            </a:r>
          </a:p>
          <a:p>
            <a:r>
              <a:rPr lang="es-MX">
                <a:solidFill>
                  <a:prstClr val="black"/>
                </a:solidFill>
                <a:latin typeface="Georgia" pitchFamily="18" charset="0"/>
              </a:rPr>
              <a:t>e) reactividad y</a:t>
            </a:r>
          </a:p>
          <a:p>
            <a:r>
              <a:rPr lang="es-MX">
                <a:solidFill>
                  <a:prstClr val="black"/>
                </a:solidFill>
                <a:latin typeface="Georgia" pitchFamily="18" charset="0"/>
              </a:rPr>
              <a:t> f) corrosividad.</a:t>
            </a:r>
          </a:p>
          <a:p>
            <a:endParaRPr lang="es-MX">
              <a:solidFill>
                <a:prstClr val="black"/>
              </a:solidFill>
              <a:latin typeface="Georgia" pitchFamily="18" charset="0"/>
            </a:endParaRPr>
          </a:p>
          <a:p>
            <a:r>
              <a:rPr lang="es-MX">
                <a:solidFill>
                  <a:srgbClr val="C00000"/>
                </a:solidFill>
                <a:latin typeface="Georgia" pitchFamily="18" charset="0"/>
              </a:rPr>
              <a:t>Bastará la presencia de una de estas características en un residuo para que sea calificado como residuo peligroso.</a:t>
            </a:r>
          </a:p>
        </p:txBody>
      </p:sp>
    </p:spTree>
    <p:extLst>
      <p:ext uri="{BB962C8B-B14F-4D97-AF65-F5344CB8AC3E}">
        <p14:creationId xmlns:p14="http://schemas.microsoft.com/office/powerpoint/2010/main" val="4452539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3 Rectángulo"/>
          <p:cNvSpPr/>
          <p:nvPr/>
        </p:nvSpPr>
        <p:spPr>
          <a:xfrm>
            <a:off x="457200" y="2708920"/>
            <a:ext cx="8001056" cy="3429024"/>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1 Título"/>
          <p:cNvSpPr>
            <a:spLocks noGrp="1"/>
          </p:cNvSpPr>
          <p:nvPr>
            <p:ph type="title"/>
          </p:nvPr>
        </p:nvSpPr>
        <p:spPr>
          <a:xfrm>
            <a:off x="457200" y="0"/>
            <a:ext cx="8229600" cy="970715"/>
          </a:xfrm>
        </p:spPr>
        <p:txBody>
          <a:bodyPr>
            <a:normAutofit/>
          </a:bodyPr>
          <a:lstStyle/>
          <a:p>
            <a:r>
              <a:rPr lang="es-ES" altLang="es-MX" dirty="0" smtClean="0"/>
              <a:t>MEDIO AMBIENTE</a:t>
            </a:r>
          </a:p>
        </p:txBody>
      </p:sp>
      <p:sp>
        <p:nvSpPr>
          <p:cNvPr id="5" name="4 Rectángulo"/>
          <p:cNvSpPr/>
          <p:nvPr/>
        </p:nvSpPr>
        <p:spPr>
          <a:xfrm>
            <a:off x="0" y="970715"/>
            <a:ext cx="9001156" cy="2646878"/>
          </a:xfrm>
          <a:prstGeom prst="rect">
            <a:avLst/>
          </a:prstGeom>
        </p:spPr>
        <p:txBody>
          <a:bodyPr wrap="square">
            <a:spAutoFit/>
          </a:bodyPr>
          <a:lstStyle/>
          <a:p>
            <a:pPr algn="just">
              <a:spcBef>
                <a:spcPct val="0"/>
              </a:spcBef>
            </a:pPr>
            <a:r>
              <a:rPr lang="es-ES" sz="2400" dirty="0" smtClean="0"/>
              <a:t>Podría decirse que el medio ambiente incluye factores físicos (como el clima y la geología), biológicos (la población humana, la flora, la fauna, el agua) y socioeconómicos (la actividad laboral, la urbanización, los conflictos sociales).</a:t>
            </a:r>
          </a:p>
          <a:p>
            <a:pPr algn="just">
              <a:spcBef>
                <a:spcPct val="0"/>
              </a:spcBef>
            </a:pPr>
            <a:r>
              <a:rPr lang="es-ES" sz="2400" dirty="0" smtClean="0"/>
              <a:t/>
            </a:r>
            <a:br>
              <a:rPr lang="es-ES" sz="2400" dirty="0" smtClean="0"/>
            </a:br>
            <a:r>
              <a:rPr lang="es-ES" sz="2400" dirty="0" smtClean="0"/>
              <a:t/>
            </a:r>
            <a:br>
              <a:rPr lang="es-ES" sz="2400" dirty="0" smtClean="0"/>
            </a:br>
            <a:endParaRPr lang="es-ES" altLang="es-MX" sz="2200" dirty="0" smtClean="0">
              <a:solidFill>
                <a:schemeClr val="tx2"/>
              </a:solidFill>
              <a:effectLst>
                <a:reflection blurRad="12700" stA="48000" endA="300" endPos="55000" dir="5400000" sy="-90000" algn="bl" rotWithShape="0"/>
              </a:effectLst>
              <a:ea typeface="+mj-ea"/>
              <a:cs typeface="+mj-cs"/>
            </a:endParaRPr>
          </a:p>
        </p:txBody>
      </p:sp>
      <p:sp>
        <p:nvSpPr>
          <p:cNvPr id="4" name="3 Rectángulo"/>
          <p:cNvSpPr/>
          <p:nvPr/>
        </p:nvSpPr>
        <p:spPr>
          <a:xfrm>
            <a:off x="2267744" y="2855836"/>
            <a:ext cx="4857784" cy="5000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bg1"/>
                </a:solidFill>
              </a:rPr>
              <a:t>COMPONENTES DEL MEDIO AMBIENTE</a:t>
            </a:r>
            <a:endParaRPr lang="es-ES" dirty="0">
              <a:solidFill>
                <a:schemeClr val="bg1"/>
              </a:solidFill>
            </a:endParaRPr>
          </a:p>
        </p:txBody>
      </p:sp>
      <p:sp>
        <p:nvSpPr>
          <p:cNvPr id="6" name="5 Rectángulo"/>
          <p:cNvSpPr/>
          <p:nvPr/>
        </p:nvSpPr>
        <p:spPr>
          <a:xfrm>
            <a:off x="1214414" y="3797073"/>
            <a:ext cx="3071834" cy="5000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bg1"/>
                </a:solidFill>
              </a:rPr>
              <a:t>MEDIO AMBIENTE FÍSICO</a:t>
            </a:r>
            <a:endParaRPr lang="es-ES" dirty="0">
              <a:solidFill>
                <a:schemeClr val="bg1"/>
              </a:solidFill>
            </a:endParaRPr>
          </a:p>
        </p:txBody>
      </p:sp>
      <p:sp>
        <p:nvSpPr>
          <p:cNvPr id="7" name="6 Rectángulo"/>
          <p:cNvSpPr/>
          <p:nvPr/>
        </p:nvSpPr>
        <p:spPr>
          <a:xfrm>
            <a:off x="5000628" y="3844477"/>
            <a:ext cx="3071834" cy="5000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bg1"/>
                </a:solidFill>
              </a:rPr>
              <a:t>MEDIO AMBIENTE SOCIAL</a:t>
            </a:r>
            <a:endParaRPr lang="es-ES" dirty="0">
              <a:solidFill>
                <a:schemeClr val="bg1"/>
              </a:solidFill>
            </a:endParaRPr>
          </a:p>
        </p:txBody>
      </p:sp>
      <p:sp>
        <p:nvSpPr>
          <p:cNvPr id="8" name="7 Rectángulo"/>
          <p:cNvSpPr/>
          <p:nvPr/>
        </p:nvSpPr>
        <p:spPr>
          <a:xfrm>
            <a:off x="1350876" y="4566308"/>
            <a:ext cx="3071834" cy="15716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Arial" pitchFamily="34" charset="0"/>
              <a:buChar char="•"/>
            </a:pPr>
            <a:r>
              <a:rPr lang="es-ES" sz="1600" dirty="0" smtClean="0">
                <a:solidFill>
                  <a:schemeClr val="bg1"/>
                </a:solidFill>
              </a:rPr>
              <a:t>SERES VIVOS</a:t>
            </a:r>
          </a:p>
          <a:p>
            <a:pPr>
              <a:buFont typeface="Arial" pitchFamily="34" charset="0"/>
              <a:buChar char="•"/>
            </a:pPr>
            <a:r>
              <a:rPr lang="es-ES" sz="1600" dirty="0" smtClean="0">
                <a:solidFill>
                  <a:schemeClr val="bg1"/>
                </a:solidFill>
              </a:rPr>
              <a:t>MEDIO AEREO</a:t>
            </a:r>
          </a:p>
          <a:p>
            <a:pPr>
              <a:buFont typeface="Arial" pitchFamily="34" charset="0"/>
              <a:buChar char="•"/>
            </a:pPr>
            <a:r>
              <a:rPr lang="es-ES" sz="1600" dirty="0" smtClean="0">
                <a:solidFill>
                  <a:schemeClr val="bg1"/>
                </a:solidFill>
              </a:rPr>
              <a:t>MEDIO ACUATICO</a:t>
            </a:r>
          </a:p>
          <a:p>
            <a:pPr>
              <a:buFont typeface="Arial" pitchFamily="34" charset="0"/>
              <a:buChar char="•"/>
            </a:pPr>
            <a:r>
              <a:rPr lang="es-ES" sz="1600" dirty="0" smtClean="0">
                <a:solidFill>
                  <a:schemeClr val="bg1"/>
                </a:solidFill>
              </a:rPr>
              <a:t>RESIDUOS</a:t>
            </a:r>
          </a:p>
          <a:p>
            <a:pPr>
              <a:buFont typeface="Arial" pitchFamily="34" charset="0"/>
              <a:buChar char="•"/>
            </a:pPr>
            <a:r>
              <a:rPr lang="es-ES" sz="1600" dirty="0" smtClean="0">
                <a:solidFill>
                  <a:schemeClr val="bg1"/>
                </a:solidFill>
              </a:rPr>
              <a:t>RECURSOS NATURALES</a:t>
            </a:r>
          </a:p>
          <a:p>
            <a:pPr>
              <a:buFont typeface="Arial" pitchFamily="34" charset="0"/>
              <a:buChar char="•"/>
            </a:pPr>
            <a:r>
              <a:rPr lang="es-ES" sz="1600" dirty="0" smtClean="0">
                <a:solidFill>
                  <a:schemeClr val="bg1"/>
                </a:solidFill>
              </a:rPr>
              <a:t>CONTAMINACIÓN</a:t>
            </a:r>
            <a:endParaRPr lang="es-ES" sz="1600" dirty="0">
              <a:solidFill>
                <a:schemeClr val="bg1"/>
              </a:solidFill>
            </a:endParaRPr>
          </a:p>
        </p:txBody>
      </p:sp>
      <p:sp>
        <p:nvSpPr>
          <p:cNvPr id="9" name="8 Rectángulo"/>
          <p:cNvSpPr/>
          <p:nvPr/>
        </p:nvSpPr>
        <p:spPr>
          <a:xfrm>
            <a:off x="5000628" y="4620916"/>
            <a:ext cx="3071834" cy="15716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Arial" pitchFamily="34" charset="0"/>
              <a:buChar char="•"/>
            </a:pPr>
            <a:r>
              <a:rPr lang="es-ES" sz="1600" dirty="0" smtClean="0">
                <a:solidFill>
                  <a:schemeClr val="bg1"/>
                </a:solidFill>
              </a:rPr>
              <a:t>URBANISMO</a:t>
            </a:r>
          </a:p>
          <a:p>
            <a:pPr>
              <a:buFont typeface="Arial" pitchFamily="34" charset="0"/>
              <a:buChar char="•"/>
            </a:pPr>
            <a:r>
              <a:rPr lang="es-ES" sz="1600" dirty="0" smtClean="0">
                <a:solidFill>
                  <a:schemeClr val="bg1"/>
                </a:solidFill>
              </a:rPr>
              <a:t>EDUCACIÓN AMBIENTAL</a:t>
            </a:r>
          </a:p>
          <a:p>
            <a:pPr>
              <a:buFont typeface="Arial" pitchFamily="34" charset="0"/>
              <a:buChar char="•"/>
            </a:pPr>
            <a:r>
              <a:rPr lang="es-ES" sz="1600" dirty="0" smtClean="0">
                <a:solidFill>
                  <a:schemeClr val="bg1"/>
                </a:solidFill>
              </a:rPr>
              <a:t>CONCIENCIA SOCIAL</a:t>
            </a:r>
          </a:p>
          <a:p>
            <a:pPr>
              <a:buFont typeface="Arial" pitchFamily="34" charset="0"/>
              <a:buChar char="•"/>
            </a:pPr>
            <a:r>
              <a:rPr lang="es-ES" sz="1600" dirty="0" smtClean="0">
                <a:solidFill>
                  <a:schemeClr val="bg1"/>
                </a:solidFill>
              </a:rPr>
              <a:t>SALUD</a:t>
            </a:r>
          </a:p>
          <a:p>
            <a:pPr>
              <a:buFont typeface="Arial" pitchFamily="34" charset="0"/>
              <a:buChar char="•"/>
            </a:pPr>
            <a:r>
              <a:rPr lang="es-ES" sz="1600" dirty="0" smtClean="0">
                <a:solidFill>
                  <a:schemeClr val="bg1"/>
                </a:solidFill>
              </a:rPr>
              <a:t>ETC</a:t>
            </a:r>
            <a:endParaRPr lang="es-ES" sz="1600" dirty="0">
              <a:solidFill>
                <a:schemeClr val="bg1"/>
              </a:solidFill>
            </a:endParaRPr>
          </a:p>
        </p:txBody>
      </p:sp>
      <p:sp>
        <p:nvSpPr>
          <p:cNvPr id="10" name="9 Flecha abajo"/>
          <p:cNvSpPr/>
          <p:nvPr/>
        </p:nvSpPr>
        <p:spPr>
          <a:xfrm>
            <a:off x="6036479" y="3441848"/>
            <a:ext cx="214314" cy="285752"/>
          </a:xfrm>
          <a:prstGeom prst="down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10 Flecha abajo"/>
          <p:cNvSpPr/>
          <p:nvPr/>
        </p:nvSpPr>
        <p:spPr>
          <a:xfrm>
            <a:off x="3057185" y="3483516"/>
            <a:ext cx="214314" cy="285752"/>
          </a:xfrm>
          <a:prstGeom prst="down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11 Flecha abajo"/>
          <p:cNvSpPr/>
          <p:nvPr/>
        </p:nvSpPr>
        <p:spPr>
          <a:xfrm>
            <a:off x="6130107" y="4422556"/>
            <a:ext cx="214314" cy="285752"/>
          </a:xfrm>
          <a:prstGeom prst="down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12 Flecha abajo"/>
          <p:cNvSpPr/>
          <p:nvPr/>
        </p:nvSpPr>
        <p:spPr>
          <a:xfrm>
            <a:off x="3086104" y="4345687"/>
            <a:ext cx="214314" cy="285752"/>
          </a:xfrm>
          <a:prstGeom prst="down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49106804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1 Rectángulo"/>
          <p:cNvSpPr>
            <a:spLocks noChangeArrowheads="1"/>
          </p:cNvSpPr>
          <p:nvPr/>
        </p:nvSpPr>
        <p:spPr bwMode="auto">
          <a:xfrm>
            <a:off x="642938" y="0"/>
            <a:ext cx="55340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MX" sz="2400" b="1">
                <a:solidFill>
                  <a:prstClr val="black"/>
                </a:solidFill>
                <a:latin typeface="Georgia" pitchFamily="18" charset="0"/>
              </a:rPr>
              <a:t>Contaminación atmosférica</a:t>
            </a:r>
          </a:p>
        </p:txBody>
      </p:sp>
      <p:sp>
        <p:nvSpPr>
          <p:cNvPr id="56323" name="4 Rectángulo"/>
          <p:cNvSpPr>
            <a:spLocks noChangeArrowheads="1"/>
          </p:cNvSpPr>
          <p:nvPr/>
        </p:nvSpPr>
        <p:spPr bwMode="auto">
          <a:xfrm>
            <a:off x="357188" y="857250"/>
            <a:ext cx="8358187"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MX">
                <a:solidFill>
                  <a:prstClr val="black"/>
                </a:solidFill>
                <a:latin typeface="Georgia" pitchFamily="18" charset="0"/>
              </a:rPr>
              <a:t>Se entiende por </a:t>
            </a:r>
            <a:r>
              <a:rPr lang="es-MX" b="1">
                <a:solidFill>
                  <a:prstClr val="black"/>
                </a:solidFill>
                <a:latin typeface="Georgia" pitchFamily="18" charset="0"/>
              </a:rPr>
              <a:t>contaminación atmosférica</a:t>
            </a:r>
            <a:r>
              <a:rPr lang="es-MX">
                <a:solidFill>
                  <a:prstClr val="black"/>
                </a:solidFill>
                <a:latin typeface="Georgia" pitchFamily="18" charset="0"/>
              </a:rPr>
              <a:t> la presencia en el aire de sustancias y formas de energía que alteran la calidad del mismo, de modo que implique riesgos, daño o molestia grave para las personas y bienes de cualquier naturaleza. </a:t>
            </a:r>
          </a:p>
          <a:p>
            <a:endParaRPr lang="es-MX">
              <a:solidFill>
                <a:prstClr val="black"/>
              </a:solidFill>
              <a:latin typeface="Georgia" pitchFamily="18" charset="0"/>
            </a:endParaRPr>
          </a:p>
          <a:p>
            <a:r>
              <a:rPr lang="es-MX">
                <a:solidFill>
                  <a:prstClr val="black"/>
                </a:solidFill>
                <a:latin typeface="Georgia" pitchFamily="18" charset="0"/>
              </a:rPr>
              <a:t>Todas las actividades humanas, el metabolismo de la materia humana y los fenómenos naturales que se producen en la superficie o en el interior de la tierra van acompañados de emisiones de gases, vapores, polvos y aerosoles. Estos, al difundirse a la atmósfera, se integran en los distintos ciclos biogeoquímicos que se desarrollan en la Tierra.</a:t>
            </a:r>
          </a:p>
          <a:p>
            <a:r>
              <a:rPr lang="es-MX">
                <a:solidFill>
                  <a:prstClr val="black"/>
                </a:solidFill>
                <a:latin typeface="Georgia" pitchFamily="18" charset="0"/>
              </a:rPr>
              <a:t> </a:t>
            </a:r>
          </a:p>
          <a:p>
            <a:r>
              <a:rPr lang="es-MX">
                <a:solidFill>
                  <a:prstClr val="black"/>
                </a:solidFill>
                <a:latin typeface="Georgia" pitchFamily="18" charset="0"/>
              </a:rPr>
              <a:t> Se consideran </a:t>
            </a:r>
            <a:r>
              <a:rPr lang="es-MX" b="1">
                <a:solidFill>
                  <a:prstClr val="black"/>
                </a:solidFill>
                <a:latin typeface="Georgia" pitchFamily="18" charset="0"/>
              </a:rPr>
              <a:t>contaminantes</a:t>
            </a:r>
            <a:r>
              <a:rPr lang="es-MX">
                <a:solidFill>
                  <a:prstClr val="black"/>
                </a:solidFill>
                <a:latin typeface="Georgia" pitchFamily="18" charset="0"/>
              </a:rPr>
              <a:t> aquellas </a:t>
            </a:r>
            <a:r>
              <a:rPr lang="es-MX" u="sng">
                <a:solidFill>
                  <a:prstClr val="black"/>
                </a:solidFill>
                <a:latin typeface="Georgia" pitchFamily="18" charset="0"/>
              </a:rPr>
              <a:t>sustancias que pueden dar lugar a riesgo o daño, para las personas o bienes en determinadas circunstancias</a:t>
            </a:r>
            <a:r>
              <a:rPr lang="es-MX">
                <a:solidFill>
                  <a:prstClr val="black"/>
                </a:solidFill>
                <a:latin typeface="Georgia" pitchFamily="18" charset="0"/>
              </a:rPr>
              <a:t>. </a:t>
            </a:r>
          </a:p>
          <a:p>
            <a:endParaRPr lang="es-MX">
              <a:solidFill>
                <a:prstClr val="black"/>
              </a:solidFill>
              <a:latin typeface="Georgia" pitchFamily="18" charset="0"/>
            </a:endParaRPr>
          </a:p>
          <a:p>
            <a:r>
              <a:rPr lang="es-MX">
                <a:solidFill>
                  <a:prstClr val="black"/>
                </a:solidFill>
                <a:latin typeface="Georgia" pitchFamily="18" charset="0"/>
              </a:rPr>
              <a:t>Con frecuencia, los contaminantes </a:t>
            </a:r>
            <a:r>
              <a:rPr lang="es-MX" b="1">
                <a:solidFill>
                  <a:prstClr val="black"/>
                </a:solidFill>
                <a:latin typeface="Georgia" pitchFamily="18" charset="0"/>
              </a:rPr>
              <a:t>naturales</a:t>
            </a:r>
            <a:r>
              <a:rPr lang="es-MX">
                <a:solidFill>
                  <a:prstClr val="black"/>
                </a:solidFill>
                <a:latin typeface="Georgia" pitchFamily="18" charset="0"/>
              </a:rPr>
              <a:t> ocurren en cantidades mayores que los productos de las actividades humanas, los llamados contaminantes </a:t>
            </a:r>
            <a:r>
              <a:rPr lang="es-MX" b="1">
                <a:solidFill>
                  <a:prstClr val="black"/>
                </a:solidFill>
                <a:latin typeface="Georgia" pitchFamily="18" charset="0"/>
              </a:rPr>
              <a:t>antropogénicos</a:t>
            </a:r>
            <a:r>
              <a:rPr lang="es-MX">
                <a:solidFill>
                  <a:prstClr val="black"/>
                </a:solidFill>
                <a:latin typeface="Georgia" pitchFamily="18" charset="0"/>
              </a:rPr>
              <a:t>. </a:t>
            </a:r>
          </a:p>
          <a:p>
            <a:endParaRPr lang="es-MX">
              <a:solidFill>
                <a:prstClr val="black"/>
              </a:solidFill>
              <a:latin typeface="Georgia" pitchFamily="18" charset="0"/>
            </a:endParaRPr>
          </a:p>
          <a:p>
            <a:r>
              <a:rPr lang="es-MX">
                <a:solidFill>
                  <a:prstClr val="black"/>
                </a:solidFill>
                <a:latin typeface="Georgia" pitchFamily="18" charset="0"/>
              </a:rPr>
              <a:t>Sin embargo, los contaminantes antropogénicos presentan la amenaza más significativa a largo plazo para la biosfera. </a:t>
            </a:r>
          </a:p>
        </p:txBody>
      </p:sp>
    </p:spTree>
    <p:extLst>
      <p:ext uri="{BB962C8B-B14F-4D97-AF65-F5344CB8AC3E}">
        <p14:creationId xmlns:p14="http://schemas.microsoft.com/office/powerpoint/2010/main" val="192668498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1 Rectángulo"/>
          <p:cNvSpPr>
            <a:spLocks noChangeArrowheads="1"/>
          </p:cNvSpPr>
          <p:nvPr/>
        </p:nvSpPr>
        <p:spPr bwMode="auto">
          <a:xfrm>
            <a:off x="357188" y="857250"/>
            <a:ext cx="8572500" cy="5909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MX" dirty="0">
                <a:solidFill>
                  <a:prstClr val="black"/>
                </a:solidFill>
                <a:latin typeface="Verdana" pitchFamily="34" charset="0"/>
                <a:ea typeface="Verdana" pitchFamily="34" charset="0"/>
                <a:cs typeface="Verdana" pitchFamily="34" charset="0"/>
              </a:rPr>
              <a:t>Entendemos por contaminantes primarios aquellas sustancias contaminantes que son vertidas directamente a la atmósfera. </a:t>
            </a:r>
          </a:p>
          <a:p>
            <a:endParaRPr lang="es-MX" dirty="0">
              <a:solidFill>
                <a:prstClr val="black"/>
              </a:solidFill>
              <a:latin typeface="Verdana" pitchFamily="34" charset="0"/>
              <a:ea typeface="Verdana" pitchFamily="34" charset="0"/>
              <a:cs typeface="Verdana" pitchFamily="34" charset="0"/>
            </a:endParaRPr>
          </a:p>
          <a:p>
            <a:r>
              <a:rPr lang="es-MX" dirty="0">
                <a:solidFill>
                  <a:prstClr val="black"/>
                </a:solidFill>
                <a:latin typeface="Verdana" pitchFamily="34" charset="0"/>
                <a:ea typeface="Verdana" pitchFamily="34" charset="0"/>
                <a:cs typeface="Verdana" pitchFamily="34" charset="0"/>
              </a:rPr>
              <a:t>Los contaminantes primarios provienen de muy diversas fuentes dando lugar a la llamada contaminación convencional. Su naturaleza física y su composición química es muy variada, si bien podemos agruparlos atendiendo a su peculiaridad más característica tal como su estado físico (caso de partículas y metales), o elemento químico común (caso de los contaminantes gaseosos). </a:t>
            </a:r>
          </a:p>
          <a:p>
            <a:endParaRPr lang="es-MX" dirty="0">
              <a:solidFill>
                <a:prstClr val="black"/>
              </a:solidFill>
              <a:latin typeface="Verdana" pitchFamily="34" charset="0"/>
              <a:ea typeface="Verdana" pitchFamily="34" charset="0"/>
              <a:cs typeface="Verdana" pitchFamily="34" charset="0"/>
            </a:endParaRPr>
          </a:p>
          <a:p>
            <a:r>
              <a:rPr lang="es-MX" dirty="0">
                <a:solidFill>
                  <a:prstClr val="black"/>
                </a:solidFill>
                <a:latin typeface="Verdana" pitchFamily="34" charset="0"/>
                <a:ea typeface="Verdana" pitchFamily="34" charset="0"/>
                <a:cs typeface="Verdana" pitchFamily="34" charset="0"/>
              </a:rPr>
              <a:t>Entre los contaminantes atmosféricos más frecuentes que causan alteraciones en la atmósfera se encuentran: </a:t>
            </a:r>
          </a:p>
          <a:p>
            <a:endParaRPr lang="es-MX" dirty="0">
              <a:solidFill>
                <a:prstClr val="black"/>
              </a:solidFill>
              <a:latin typeface="Verdana" pitchFamily="34" charset="0"/>
              <a:ea typeface="Verdana" pitchFamily="34" charset="0"/>
              <a:cs typeface="Verdana" pitchFamily="34" charset="0"/>
            </a:endParaRPr>
          </a:p>
          <a:p>
            <a:r>
              <a:rPr lang="es-MX" b="1" dirty="0">
                <a:solidFill>
                  <a:prstClr val="black"/>
                </a:solidFill>
                <a:latin typeface="Verdana" pitchFamily="34" charset="0"/>
                <a:ea typeface="Verdana" pitchFamily="34" charset="0"/>
                <a:cs typeface="Verdana" pitchFamily="34" charset="0"/>
                <a:hlinkClick r:id="rId3" action="ppaction://hlinkfile"/>
              </a:rPr>
              <a:t>Aerosoles</a:t>
            </a:r>
            <a:r>
              <a:rPr lang="es-MX" b="1" dirty="0">
                <a:solidFill>
                  <a:prstClr val="black"/>
                </a:solidFill>
                <a:latin typeface="Verdana" pitchFamily="34" charset="0"/>
                <a:ea typeface="Verdana" pitchFamily="34" charset="0"/>
                <a:cs typeface="Verdana" pitchFamily="34" charset="0"/>
              </a:rPr>
              <a:t> (</a:t>
            </a:r>
            <a:r>
              <a:rPr lang="es-MX" dirty="0">
                <a:solidFill>
                  <a:prstClr val="black"/>
                </a:solidFill>
                <a:latin typeface="Verdana" pitchFamily="34" charset="0"/>
                <a:ea typeface="Verdana" pitchFamily="34" charset="0"/>
                <a:cs typeface="Verdana" pitchFamily="34" charset="0"/>
              </a:rPr>
              <a:t>en los que se incluyen las partículas sedimentables y en suspensión y los humos). </a:t>
            </a:r>
          </a:p>
          <a:p>
            <a:r>
              <a:rPr lang="es-MX" b="1" dirty="0">
                <a:solidFill>
                  <a:prstClr val="black"/>
                </a:solidFill>
                <a:latin typeface="Verdana" pitchFamily="34" charset="0"/>
                <a:ea typeface="Verdana" pitchFamily="34" charset="0"/>
                <a:cs typeface="Verdana" pitchFamily="34" charset="0"/>
                <a:hlinkClick r:id="rId3" action="ppaction://hlinkfile"/>
              </a:rPr>
              <a:t>Óxidos de azufre, </a:t>
            </a:r>
            <a:r>
              <a:rPr lang="es-MX" b="1" dirty="0" err="1">
                <a:solidFill>
                  <a:prstClr val="black"/>
                </a:solidFill>
                <a:latin typeface="Verdana" pitchFamily="34" charset="0"/>
                <a:ea typeface="Verdana" pitchFamily="34" charset="0"/>
                <a:cs typeface="Verdana" pitchFamily="34" charset="0"/>
                <a:hlinkClick r:id="rId3" action="ppaction://hlinkfile"/>
              </a:rPr>
              <a:t>SOx</a:t>
            </a:r>
            <a:r>
              <a:rPr lang="es-MX" b="1" dirty="0">
                <a:solidFill>
                  <a:prstClr val="black"/>
                </a:solidFill>
                <a:latin typeface="Verdana" pitchFamily="34" charset="0"/>
                <a:ea typeface="Verdana" pitchFamily="34" charset="0"/>
                <a:cs typeface="Verdana" pitchFamily="34" charset="0"/>
              </a:rPr>
              <a:t>. </a:t>
            </a:r>
          </a:p>
          <a:p>
            <a:r>
              <a:rPr lang="es-MX" b="1" dirty="0">
                <a:solidFill>
                  <a:prstClr val="black"/>
                </a:solidFill>
                <a:latin typeface="Verdana" pitchFamily="34" charset="0"/>
                <a:ea typeface="Verdana" pitchFamily="34" charset="0"/>
                <a:cs typeface="Verdana" pitchFamily="34" charset="0"/>
                <a:hlinkClick r:id="rId3" action="ppaction://hlinkfile"/>
              </a:rPr>
              <a:t>Monóxido de carbono, CO</a:t>
            </a:r>
            <a:r>
              <a:rPr lang="es-MX" b="1" dirty="0">
                <a:solidFill>
                  <a:prstClr val="black"/>
                </a:solidFill>
                <a:latin typeface="Verdana" pitchFamily="34" charset="0"/>
                <a:ea typeface="Verdana" pitchFamily="34" charset="0"/>
                <a:cs typeface="Verdana" pitchFamily="34" charset="0"/>
              </a:rPr>
              <a:t>. </a:t>
            </a:r>
          </a:p>
          <a:p>
            <a:r>
              <a:rPr lang="es-MX" b="1" dirty="0">
                <a:solidFill>
                  <a:prstClr val="black"/>
                </a:solidFill>
                <a:latin typeface="Verdana" pitchFamily="34" charset="0"/>
                <a:ea typeface="Verdana" pitchFamily="34" charset="0"/>
                <a:cs typeface="Verdana" pitchFamily="34" charset="0"/>
                <a:hlinkClick r:id="rId4" action="ppaction://hlinkfile"/>
              </a:rPr>
              <a:t>Óxidos de nitrógeno, </a:t>
            </a:r>
            <a:r>
              <a:rPr lang="es-MX" b="1" dirty="0" err="1">
                <a:solidFill>
                  <a:prstClr val="black"/>
                </a:solidFill>
                <a:latin typeface="Verdana" pitchFamily="34" charset="0"/>
                <a:ea typeface="Verdana" pitchFamily="34" charset="0"/>
                <a:cs typeface="Verdana" pitchFamily="34" charset="0"/>
                <a:hlinkClick r:id="rId4" action="ppaction://hlinkfile"/>
              </a:rPr>
              <a:t>NOx</a:t>
            </a:r>
            <a:r>
              <a:rPr lang="es-MX" b="1" dirty="0">
                <a:solidFill>
                  <a:prstClr val="black"/>
                </a:solidFill>
                <a:latin typeface="Verdana" pitchFamily="34" charset="0"/>
                <a:ea typeface="Verdana" pitchFamily="34" charset="0"/>
                <a:cs typeface="Verdana" pitchFamily="34" charset="0"/>
              </a:rPr>
              <a:t>. </a:t>
            </a:r>
          </a:p>
          <a:p>
            <a:r>
              <a:rPr lang="es-MX" b="1" dirty="0">
                <a:solidFill>
                  <a:prstClr val="black"/>
                </a:solidFill>
                <a:latin typeface="Verdana" pitchFamily="34" charset="0"/>
                <a:ea typeface="Verdana" pitchFamily="34" charset="0"/>
                <a:cs typeface="Verdana" pitchFamily="34" charset="0"/>
                <a:hlinkClick r:id="rId4" action="ppaction://hlinkfile"/>
              </a:rPr>
              <a:t>Hidrocarburos, </a:t>
            </a:r>
            <a:r>
              <a:rPr lang="es-MX" b="1" dirty="0" err="1">
                <a:solidFill>
                  <a:prstClr val="black"/>
                </a:solidFill>
                <a:latin typeface="Verdana" pitchFamily="34" charset="0"/>
                <a:ea typeface="Verdana" pitchFamily="34" charset="0"/>
                <a:cs typeface="Verdana" pitchFamily="34" charset="0"/>
                <a:hlinkClick r:id="rId4" action="ppaction://hlinkfile"/>
              </a:rPr>
              <a:t>Hn</a:t>
            </a:r>
            <a:r>
              <a:rPr lang="es-MX" b="1" dirty="0">
                <a:solidFill>
                  <a:prstClr val="black"/>
                </a:solidFill>
                <a:latin typeface="Verdana" pitchFamily="34" charset="0"/>
                <a:ea typeface="Verdana" pitchFamily="34" charset="0"/>
                <a:cs typeface="Verdana" pitchFamily="34" charset="0"/>
                <a:hlinkClick r:id="rId4" action="ppaction://hlinkfile"/>
              </a:rPr>
              <a:t> Cm</a:t>
            </a:r>
            <a:r>
              <a:rPr lang="es-MX" b="1" dirty="0">
                <a:solidFill>
                  <a:prstClr val="black"/>
                </a:solidFill>
                <a:latin typeface="Verdana" pitchFamily="34" charset="0"/>
                <a:ea typeface="Verdana" pitchFamily="34" charset="0"/>
                <a:cs typeface="Verdana" pitchFamily="34" charset="0"/>
              </a:rPr>
              <a:t>. </a:t>
            </a:r>
          </a:p>
          <a:p>
            <a:r>
              <a:rPr lang="es-MX" b="1" dirty="0">
                <a:solidFill>
                  <a:prstClr val="black"/>
                </a:solidFill>
                <a:latin typeface="Verdana" pitchFamily="34" charset="0"/>
                <a:ea typeface="Verdana" pitchFamily="34" charset="0"/>
                <a:cs typeface="Verdana" pitchFamily="34" charset="0"/>
                <a:hlinkClick r:id="rId4" action="ppaction://hlinkfile"/>
              </a:rPr>
              <a:t>Ozono, O3</a:t>
            </a:r>
            <a:r>
              <a:rPr lang="es-MX" b="1" dirty="0">
                <a:solidFill>
                  <a:prstClr val="black"/>
                </a:solidFill>
                <a:latin typeface="Verdana" pitchFamily="34" charset="0"/>
                <a:ea typeface="Verdana" pitchFamily="34" charset="0"/>
                <a:cs typeface="Verdana" pitchFamily="34" charset="0"/>
              </a:rPr>
              <a:t>. </a:t>
            </a:r>
          </a:p>
          <a:p>
            <a:r>
              <a:rPr lang="es-MX" b="1" dirty="0">
                <a:solidFill>
                  <a:prstClr val="black"/>
                </a:solidFill>
                <a:latin typeface="Verdana" pitchFamily="34" charset="0"/>
                <a:ea typeface="Verdana" pitchFamily="34" charset="0"/>
                <a:cs typeface="Verdana" pitchFamily="34" charset="0"/>
                <a:hlinkClick r:id="rId4" action="ppaction://hlinkfile"/>
              </a:rPr>
              <a:t>Anhídrido carbónico, CO2</a:t>
            </a:r>
            <a:r>
              <a:rPr lang="es-MX" b="1" dirty="0">
                <a:solidFill>
                  <a:prstClr val="black"/>
                </a:solidFill>
                <a:latin typeface="Verdana" pitchFamily="34" charset="0"/>
                <a:ea typeface="Verdana" pitchFamily="34" charset="0"/>
                <a:cs typeface="Verdana" pitchFamily="34" charset="0"/>
              </a:rPr>
              <a:t>. </a:t>
            </a:r>
          </a:p>
        </p:txBody>
      </p:sp>
      <p:sp>
        <p:nvSpPr>
          <p:cNvPr id="57347" name="4 Rectángulo"/>
          <p:cNvSpPr>
            <a:spLocks noChangeArrowheads="1"/>
          </p:cNvSpPr>
          <p:nvPr/>
        </p:nvSpPr>
        <p:spPr bwMode="auto">
          <a:xfrm>
            <a:off x="428625" y="285750"/>
            <a:ext cx="562768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MX" sz="2200" b="1" dirty="0">
                <a:solidFill>
                  <a:prstClr val="black"/>
                </a:solidFill>
                <a:latin typeface="Verdana" pitchFamily="34" charset="0"/>
                <a:ea typeface="Verdana" pitchFamily="34" charset="0"/>
                <a:cs typeface="Verdana" pitchFamily="34" charset="0"/>
              </a:rPr>
              <a:t>Contaminantes primarios</a:t>
            </a:r>
          </a:p>
        </p:txBody>
      </p:sp>
    </p:spTree>
    <p:extLst>
      <p:ext uri="{BB962C8B-B14F-4D97-AF65-F5344CB8AC3E}">
        <p14:creationId xmlns:p14="http://schemas.microsoft.com/office/powerpoint/2010/main" val="147574039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559883" y="1124744"/>
            <a:ext cx="6336704" cy="3744415"/>
          </a:xfrm>
          <a:prstGeom prst="rect">
            <a:avLst/>
          </a:prstGeom>
        </p:spPr>
      </p:pic>
      <p:sp>
        <p:nvSpPr>
          <p:cNvPr id="3" name="Rectángulo 2"/>
          <p:cNvSpPr/>
          <p:nvPr/>
        </p:nvSpPr>
        <p:spPr>
          <a:xfrm>
            <a:off x="1475656" y="5103674"/>
            <a:ext cx="6408712" cy="1200329"/>
          </a:xfrm>
          <a:prstGeom prst="rect">
            <a:avLst/>
          </a:prstGeom>
        </p:spPr>
        <p:txBody>
          <a:bodyPr wrap="square">
            <a:spAutoFit/>
          </a:bodyPr>
          <a:lstStyle/>
          <a:p>
            <a:r>
              <a:rPr lang="es-ES" dirty="0" smtClean="0"/>
              <a:t>Concentración </a:t>
            </a:r>
            <a:r>
              <a:rPr lang="es-ES" dirty="0"/>
              <a:t>de CO2 al final del año 2008 era de 385,5 ppm (partes por millón). Como que al final del año 2007 esta concentración era de 383,9 ppm, la concentración de CO2 a la atmósfera ha aumentado de 1,6 ppm. </a:t>
            </a:r>
          </a:p>
        </p:txBody>
      </p:sp>
    </p:spTree>
    <p:extLst>
      <p:ext uri="{BB962C8B-B14F-4D97-AF65-F5344CB8AC3E}">
        <p14:creationId xmlns:p14="http://schemas.microsoft.com/office/powerpoint/2010/main" val="3671084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1 Rectángulo"/>
          <p:cNvSpPr>
            <a:spLocks noChangeArrowheads="1"/>
          </p:cNvSpPr>
          <p:nvPr/>
        </p:nvSpPr>
        <p:spPr bwMode="auto">
          <a:xfrm>
            <a:off x="571500" y="692696"/>
            <a:ext cx="7643813" cy="5324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MX" sz="2000" b="1" dirty="0">
                <a:solidFill>
                  <a:prstClr val="black"/>
                </a:solidFill>
                <a:latin typeface="Verdana" pitchFamily="34" charset="0"/>
                <a:ea typeface="Verdana" pitchFamily="34" charset="0"/>
                <a:cs typeface="Verdana" pitchFamily="34" charset="0"/>
              </a:rPr>
              <a:t>Contaminantes secundarios</a:t>
            </a:r>
          </a:p>
          <a:p>
            <a:endParaRPr lang="es-MX" sz="2000" b="1" dirty="0">
              <a:solidFill>
                <a:prstClr val="black"/>
              </a:solidFill>
              <a:latin typeface="Verdana" pitchFamily="34" charset="0"/>
              <a:ea typeface="Verdana" pitchFamily="34" charset="0"/>
              <a:cs typeface="Verdana" pitchFamily="34" charset="0"/>
            </a:endParaRPr>
          </a:p>
          <a:p>
            <a:endParaRPr lang="es-MX" sz="2000" dirty="0">
              <a:solidFill>
                <a:prstClr val="black"/>
              </a:solidFill>
              <a:latin typeface="Verdana" pitchFamily="34" charset="0"/>
              <a:ea typeface="Verdana" pitchFamily="34" charset="0"/>
              <a:cs typeface="Verdana" pitchFamily="34" charset="0"/>
            </a:endParaRPr>
          </a:p>
          <a:p>
            <a:r>
              <a:rPr lang="es-MX" sz="2000" dirty="0">
                <a:solidFill>
                  <a:prstClr val="black"/>
                </a:solidFill>
                <a:latin typeface="Verdana" pitchFamily="34" charset="0"/>
                <a:ea typeface="Verdana" pitchFamily="34" charset="0"/>
                <a:cs typeface="Verdana" pitchFamily="34" charset="0"/>
              </a:rPr>
              <a:t>Los contaminantes atmosféricos secundarios no se vierten directamente a la atmósfera desde los focos emisores, sino que se producen como consecuencia de las transformaciones y reacciones químicas y fotoquímicas que sufren los contaminantes primarios en el seno de la misma. </a:t>
            </a:r>
          </a:p>
          <a:p>
            <a:r>
              <a:rPr lang="es-MX" sz="2000" dirty="0">
                <a:solidFill>
                  <a:prstClr val="black"/>
                </a:solidFill>
                <a:latin typeface="Verdana" pitchFamily="34" charset="0"/>
                <a:ea typeface="Verdana" pitchFamily="34" charset="0"/>
                <a:cs typeface="Verdana" pitchFamily="34" charset="0"/>
              </a:rPr>
              <a:t>Las principales alteraciones atmosféricas producidas por los contaminantes secundarios son: </a:t>
            </a:r>
          </a:p>
          <a:p>
            <a:endParaRPr lang="es-MX" sz="2000" dirty="0">
              <a:solidFill>
                <a:prstClr val="black"/>
              </a:solidFill>
              <a:latin typeface="Verdana" pitchFamily="34" charset="0"/>
              <a:ea typeface="Verdana" pitchFamily="34" charset="0"/>
              <a:cs typeface="Verdana" pitchFamily="34" charset="0"/>
            </a:endParaRPr>
          </a:p>
          <a:p>
            <a:r>
              <a:rPr lang="es-MX" sz="2000" dirty="0">
                <a:solidFill>
                  <a:prstClr val="black"/>
                </a:solidFill>
                <a:latin typeface="Verdana" pitchFamily="34" charset="0"/>
                <a:ea typeface="Verdana" pitchFamily="34" charset="0"/>
                <a:cs typeface="Verdana" pitchFamily="34" charset="0"/>
              </a:rPr>
              <a:t>la </a:t>
            </a:r>
            <a:r>
              <a:rPr lang="es-MX" sz="2000" b="1" dirty="0">
                <a:solidFill>
                  <a:prstClr val="black"/>
                </a:solidFill>
                <a:latin typeface="Verdana" pitchFamily="34" charset="0"/>
                <a:ea typeface="Verdana" pitchFamily="34" charset="0"/>
                <a:cs typeface="Verdana" pitchFamily="34" charset="0"/>
                <a:hlinkClick r:id="rId3" action="ppaction://hlinkfile"/>
              </a:rPr>
              <a:t>contaminación fotoquímica</a:t>
            </a:r>
            <a:r>
              <a:rPr lang="es-MX" sz="2000" b="1" dirty="0">
                <a:solidFill>
                  <a:prstClr val="black"/>
                </a:solidFill>
                <a:latin typeface="Verdana" pitchFamily="34" charset="0"/>
                <a:ea typeface="Verdana" pitchFamily="34" charset="0"/>
                <a:cs typeface="Verdana" pitchFamily="34" charset="0"/>
              </a:rPr>
              <a:t>; </a:t>
            </a:r>
          </a:p>
          <a:p>
            <a:endParaRPr lang="es-MX" sz="2000" b="1" dirty="0">
              <a:solidFill>
                <a:prstClr val="black"/>
              </a:solidFill>
              <a:latin typeface="Verdana" pitchFamily="34" charset="0"/>
              <a:ea typeface="Verdana" pitchFamily="34" charset="0"/>
              <a:cs typeface="Verdana" pitchFamily="34" charset="0"/>
            </a:endParaRPr>
          </a:p>
          <a:p>
            <a:r>
              <a:rPr lang="es-MX" sz="2000" dirty="0">
                <a:solidFill>
                  <a:prstClr val="black"/>
                </a:solidFill>
                <a:latin typeface="Verdana" pitchFamily="34" charset="0"/>
                <a:ea typeface="Verdana" pitchFamily="34" charset="0"/>
                <a:cs typeface="Verdana" pitchFamily="34" charset="0"/>
              </a:rPr>
              <a:t>la</a:t>
            </a:r>
            <a:r>
              <a:rPr lang="es-MX" sz="2000" b="1" dirty="0">
                <a:solidFill>
                  <a:prstClr val="black"/>
                </a:solidFill>
                <a:latin typeface="Verdana" pitchFamily="34" charset="0"/>
                <a:ea typeface="Verdana" pitchFamily="34" charset="0"/>
                <a:cs typeface="Verdana" pitchFamily="34" charset="0"/>
              </a:rPr>
              <a:t> </a:t>
            </a:r>
            <a:r>
              <a:rPr lang="es-MX" sz="2000" b="1" dirty="0">
                <a:solidFill>
                  <a:prstClr val="black"/>
                </a:solidFill>
                <a:latin typeface="Verdana" pitchFamily="34" charset="0"/>
                <a:ea typeface="Verdana" pitchFamily="34" charset="0"/>
                <a:cs typeface="Verdana" pitchFamily="34" charset="0"/>
                <a:hlinkClick r:id="rId3" action="ppaction://hlinkfile"/>
              </a:rPr>
              <a:t>acidificación del medio</a:t>
            </a:r>
            <a:r>
              <a:rPr lang="es-MX" sz="2000" b="1" dirty="0">
                <a:solidFill>
                  <a:prstClr val="black"/>
                </a:solidFill>
                <a:latin typeface="Verdana" pitchFamily="34" charset="0"/>
                <a:ea typeface="Verdana" pitchFamily="34" charset="0"/>
                <a:cs typeface="Verdana" pitchFamily="34" charset="0"/>
              </a:rPr>
              <a:t>; </a:t>
            </a:r>
          </a:p>
          <a:p>
            <a:r>
              <a:rPr lang="es-MX" sz="2000" dirty="0">
                <a:solidFill>
                  <a:prstClr val="black"/>
                </a:solidFill>
                <a:latin typeface="Verdana" pitchFamily="34" charset="0"/>
                <a:ea typeface="Verdana" pitchFamily="34" charset="0"/>
                <a:cs typeface="Verdana" pitchFamily="34" charset="0"/>
              </a:rPr>
              <a:t>y</a:t>
            </a:r>
            <a:r>
              <a:rPr lang="es-MX" sz="2000" b="1" dirty="0">
                <a:solidFill>
                  <a:prstClr val="black"/>
                </a:solidFill>
                <a:latin typeface="Verdana" pitchFamily="34" charset="0"/>
                <a:ea typeface="Verdana" pitchFamily="34" charset="0"/>
                <a:cs typeface="Verdana" pitchFamily="34" charset="0"/>
              </a:rPr>
              <a:t> </a:t>
            </a:r>
          </a:p>
          <a:p>
            <a:r>
              <a:rPr lang="es-MX" sz="2000" dirty="0">
                <a:solidFill>
                  <a:prstClr val="black"/>
                </a:solidFill>
                <a:latin typeface="Verdana" pitchFamily="34" charset="0"/>
                <a:ea typeface="Verdana" pitchFamily="34" charset="0"/>
                <a:cs typeface="Verdana" pitchFamily="34" charset="0"/>
              </a:rPr>
              <a:t>la</a:t>
            </a:r>
            <a:r>
              <a:rPr lang="es-MX" sz="2000" b="1" dirty="0">
                <a:solidFill>
                  <a:prstClr val="black"/>
                </a:solidFill>
                <a:latin typeface="Verdana" pitchFamily="34" charset="0"/>
                <a:ea typeface="Verdana" pitchFamily="34" charset="0"/>
                <a:cs typeface="Verdana" pitchFamily="34" charset="0"/>
              </a:rPr>
              <a:t> </a:t>
            </a:r>
            <a:r>
              <a:rPr lang="es-MX" sz="2000" b="1" dirty="0">
                <a:solidFill>
                  <a:prstClr val="black"/>
                </a:solidFill>
                <a:latin typeface="Verdana" pitchFamily="34" charset="0"/>
                <a:ea typeface="Verdana" pitchFamily="34" charset="0"/>
                <a:cs typeface="Verdana" pitchFamily="34" charset="0"/>
                <a:hlinkClick r:id="rId3" action="ppaction://hlinkfile"/>
              </a:rPr>
              <a:t>disminución del espesor de la capa de ozono</a:t>
            </a:r>
            <a:r>
              <a:rPr lang="es-MX" sz="2000" dirty="0">
                <a:solidFill>
                  <a:prstClr val="black"/>
                </a:solidFill>
                <a:latin typeface="Verdana" pitchFamily="34" charset="0"/>
                <a:ea typeface="Verdana" pitchFamily="34" charset="0"/>
                <a:cs typeface="Verdana" pitchFamily="34" charset="0"/>
              </a:rPr>
              <a:t>. </a:t>
            </a:r>
          </a:p>
        </p:txBody>
      </p:sp>
    </p:spTree>
    <p:extLst>
      <p:ext uri="{BB962C8B-B14F-4D97-AF65-F5344CB8AC3E}">
        <p14:creationId xmlns:p14="http://schemas.microsoft.com/office/powerpoint/2010/main" val="126968250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8520" y="0"/>
            <a:ext cx="9433048" cy="1600200"/>
          </a:xfrm>
        </p:spPr>
        <p:txBody>
          <a:bodyPr>
            <a:normAutofit fontScale="90000"/>
          </a:bodyPr>
          <a:lstStyle/>
          <a:p>
            <a:r>
              <a:rPr lang="es-ES" altLang="es-MX" dirty="0" smtClean="0"/>
              <a:t>EFECTOS CONTAMINACION ATMOSFÉRICA</a:t>
            </a:r>
          </a:p>
        </p:txBody>
      </p:sp>
      <p:sp>
        <p:nvSpPr>
          <p:cNvPr id="5" name="4 Rectángulo"/>
          <p:cNvSpPr/>
          <p:nvPr/>
        </p:nvSpPr>
        <p:spPr>
          <a:xfrm>
            <a:off x="142844" y="1772816"/>
            <a:ext cx="9001156" cy="4493538"/>
          </a:xfrm>
          <a:prstGeom prst="rect">
            <a:avLst/>
          </a:prstGeom>
        </p:spPr>
        <p:txBody>
          <a:bodyPr wrap="square">
            <a:spAutoFit/>
          </a:bodyPr>
          <a:lstStyle/>
          <a:p>
            <a:pPr algn="just">
              <a:spcBef>
                <a:spcPct val="0"/>
              </a:spcBef>
              <a:buFont typeface="Wingdings" pitchFamily="2" charset="2"/>
              <a:buChar char="q"/>
            </a:pPr>
            <a:r>
              <a:rPr lang="es-ES" sz="2200" dirty="0" smtClean="0"/>
              <a:t> Climáticos: generalmente los contaminantes se elevan o flotan lejos de sus fuentes sin acumularse hasta niveles peligrosos. Los patrones de vientos, las nubes, la lluvia y la temperatura pueden afectar la rapidez con que los contaminantes se alejan de una zona. Los patrones climáticos que atrapan la contaminación atmosférica en valles o la desplacen por la tierra pueden, dañar ambientes limpios distantes de las fuentes originales. </a:t>
            </a:r>
          </a:p>
          <a:p>
            <a:pPr algn="just">
              <a:spcBef>
                <a:spcPct val="0"/>
              </a:spcBef>
              <a:buFont typeface="Wingdings" pitchFamily="2" charset="2"/>
              <a:buChar char="q"/>
            </a:pPr>
            <a:r>
              <a:rPr lang="es-ES" sz="2200" dirty="0" smtClean="0"/>
              <a:t> Efecto Invernadero: El efecto invernadero es el fenómeno por el cual determinados gases, que son componentes de la atmósfera terrestre, retienen parte de la energía que la superficie planetaria emite por haber sido calentada por la radiación solar, se está viendo acentuado en la Tierra por la emisión de ciertos gases, como el dióxido de carbono y el metano, debido a la actividad humana, es el causante del calentamiento de la tierra y de la modificación del clima. </a:t>
            </a:r>
          </a:p>
        </p:txBody>
      </p:sp>
    </p:spTree>
    <p:extLst>
      <p:ext uri="{BB962C8B-B14F-4D97-AF65-F5344CB8AC3E}">
        <p14:creationId xmlns:p14="http://schemas.microsoft.com/office/powerpoint/2010/main" val="63963911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9512" y="0"/>
            <a:ext cx="9433048" cy="1600200"/>
          </a:xfrm>
        </p:spPr>
        <p:txBody>
          <a:bodyPr>
            <a:normAutofit fontScale="90000"/>
          </a:bodyPr>
          <a:lstStyle/>
          <a:p>
            <a:r>
              <a:rPr lang="es-ES" altLang="es-MX" dirty="0" smtClean="0"/>
              <a:t>EFECTOS CONTAMINACION ATMOSFÉRICA</a:t>
            </a:r>
          </a:p>
        </p:txBody>
      </p:sp>
      <p:pic>
        <p:nvPicPr>
          <p:cNvPr id="115714" name="Picture 2"/>
          <p:cNvPicPr>
            <a:picLocks noChangeAspect="1" noChangeArrowheads="1"/>
          </p:cNvPicPr>
          <p:nvPr/>
        </p:nvPicPr>
        <p:blipFill>
          <a:blip r:embed="rId2"/>
          <a:srcRect/>
          <a:stretch>
            <a:fillRect/>
          </a:stretch>
        </p:blipFill>
        <p:spPr bwMode="auto">
          <a:xfrm>
            <a:off x="467544" y="1371578"/>
            <a:ext cx="8072494" cy="5486422"/>
          </a:xfrm>
          <a:prstGeom prst="rect">
            <a:avLst/>
          </a:prstGeom>
          <a:noFill/>
          <a:ln w="9525">
            <a:noFill/>
            <a:miter lim="800000"/>
            <a:headEnd/>
            <a:tailEnd/>
          </a:ln>
          <a:effectLst/>
        </p:spPr>
      </p:pic>
    </p:spTree>
    <p:extLst>
      <p:ext uri="{BB962C8B-B14F-4D97-AF65-F5344CB8AC3E}">
        <p14:creationId xmlns:p14="http://schemas.microsoft.com/office/powerpoint/2010/main" val="135730630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107504" y="0"/>
            <a:ext cx="8786842" cy="6484570"/>
          </a:xfrm>
          <a:prstGeom prst="rect">
            <a:avLst/>
          </a:prstGeom>
          <a:noFill/>
          <a:ln w="9525">
            <a:noFill/>
            <a:miter lim="800000"/>
            <a:headEnd/>
            <a:tailEnd/>
          </a:ln>
          <a:effectLst/>
        </p:spPr>
      </p:pic>
    </p:spTree>
    <p:extLst>
      <p:ext uri="{BB962C8B-B14F-4D97-AF65-F5344CB8AC3E}">
        <p14:creationId xmlns:p14="http://schemas.microsoft.com/office/powerpoint/2010/main" val="112113115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51520" y="548680"/>
            <a:ext cx="8784976" cy="5324535"/>
          </a:xfrm>
          <a:prstGeom prst="rect">
            <a:avLst/>
          </a:prstGeom>
        </p:spPr>
        <p:txBody>
          <a:bodyPr wrap="square">
            <a:spAutoFit/>
          </a:bodyPr>
          <a:lstStyle/>
          <a:p>
            <a:pPr algn="just">
              <a:spcBef>
                <a:spcPct val="0"/>
              </a:spcBef>
              <a:buFont typeface="Wingdings" pitchFamily="2" charset="2"/>
              <a:buChar char="q"/>
            </a:pPr>
            <a:r>
              <a:rPr lang="es-ES" sz="2000" dirty="0" smtClean="0">
                <a:latin typeface="Tahoma" panose="020B0604030504040204" pitchFamily="34" charset="0"/>
                <a:ea typeface="Tahoma" panose="020B0604030504040204" pitchFamily="34" charset="0"/>
                <a:cs typeface="Tahoma" panose="020B0604030504040204" pitchFamily="34" charset="0"/>
              </a:rPr>
              <a:t>Daño </a:t>
            </a:r>
            <a:r>
              <a:rPr lang="es-ES" sz="2000" dirty="0">
                <a:latin typeface="Tahoma" panose="020B0604030504040204" pitchFamily="34" charset="0"/>
                <a:ea typeface="Tahoma" panose="020B0604030504040204" pitchFamily="34" charset="0"/>
                <a:cs typeface="Tahoma" panose="020B0604030504040204" pitchFamily="34" charset="0"/>
              </a:rPr>
              <a:t>en capa de ozono: Se denomina capa de ozono, a la zona de la estratosfera terrestre que contiene una concentración relativamente alta de ozono. Esta capa, que se extiende aproximadamente de los 15 km a los 50 km de altitud, reúne el 90% del ozono presente en la atmósfera y absorbe del 97% al 99% de la radiación ultravioleta de alta frecuencia. El nivel de destrucción de la capa de ozono depende del clima existente y se ve acelerado por el uso de compuestos del tipo </a:t>
            </a:r>
            <a:r>
              <a:rPr lang="es-ES" sz="2000" dirty="0" err="1">
                <a:latin typeface="Tahoma" panose="020B0604030504040204" pitchFamily="34" charset="0"/>
                <a:ea typeface="Tahoma" panose="020B0604030504040204" pitchFamily="34" charset="0"/>
                <a:cs typeface="Tahoma" panose="020B0604030504040204" pitchFamily="34" charset="0"/>
              </a:rPr>
              <a:t>clorofluorcarbonos</a:t>
            </a:r>
            <a:r>
              <a:rPr lang="es-ES" sz="2000" dirty="0">
                <a:latin typeface="Tahoma" panose="020B0604030504040204" pitchFamily="34" charset="0"/>
                <a:ea typeface="Tahoma" panose="020B0604030504040204" pitchFamily="34" charset="0"/>
                <a:cs typeface="Tahoma" panose="020B0604030504040204" pitchFamily="34" charset="0"/>
              </a:rPr>
              <a:t> (CFC).</a:t>
            </a:r>
          </a:p>
          <a:p>
            <a:pPr algn="just">
              <a:spcBef>
                <a:spcPct val="0"/>
              </a:spcBef>
              <a:buFont typeface="Wingdings" pitchFamily="2" charset="2"/>
              <a:buChar char="q"/>
            </a:pPr>
            <a:endParaRPr lang="es-ES" sz="2000" dirty="0">
              <a:latin typeface="Tahoma" panose="020B0604030504040204" pitchFamily="34" charset="0"/>
              <a:ea typeface="Tahoma" panose="020B0604030504040204" pitchFamily="34" charset="0"/>
              <a:cs typeface="Tahoma" panose="020B0604030504040204" pitchFamily="34" charset="0"/>
            </a:endParaRPr>
          </a:p>
          <a:p>
            <a:pPr algn="just">
              <a:spcBef>
                <a:spcPct val="0"/>
              </a:spcBef>
              <a:buFont typeface="Wingdings" pitchFamily="2" charset="2"/>
              <a:buChar char="q"/>
            </a:pPr>
            <a:r>
              <a:rPr lang="es-ES" sz="2000" dirty="0">
                <a:latin typeface="Tahoma" panose="020B0604030504040204" pitchFamily="34" charset="0"/>
                <a:ea typeface="Tahoma" panose="020B0604030504040204" pitchFamily="34" charset="0"/>
                <a:cs typeface="Tahoma" panose="020B0604030504040204" pitchFamily="34" charset="0"/>
              </a:rPr>
              <a:t>Lluvia ácida: se debe a dos compuestos el dióxido de azufre y los </a:t>
            </a:r>
            <a:r>
              <a:rPr lang="es-ES" sz="2000" dirty="0" smtClean="0">
                <a:latin typeface="Tahoma" panose="020B0604030504040204" pitchFamily="34" charset="0"/>
                <a:ea typeface="Tahoma" panose="020B0604030504040204" pitchFamily="34" charset="0"/>
                <a:cs typeface="Tahoma" panose="020B0604030504040204" pitchFamily="34" charset="0"/>
              </a:rPr>
              <a:t>óxidos de nitrógeno. Ambas sustancias se disuelven fácilmente en el agua formando  los correspondientes ácidos, H</a:t>
            </a:r>
            <a:r>
              <a:rPr lang="es-ES" sz="2000" baseline="-25000" dirty="0" smtClean="0">
                <a:latin typeface="Tahoma" panose="020B0604030504040204" pitchFamily="34" charset="0"/>
                <a:ea typeface="Tahoma" panose="020B0604030504040204" pitchFamily="34" charset="0"/>
                <a:cs typeface="Tahoma" panose="020B0604030504040204" pitchFamily="34" charset="0"/>
              </a:rPr>
              <a:t>2</a:t>
            </a:r>
            <a:r>
              <a:rPr lang="es-ES" sz="2000" dirty="0" smtClean="0">
                <a:latin typeface="Tahoma" panose="020B0604030504040204" pitchFamily="34" charset="0"/>
                <a:ea typeface="Tahoma" panose="020B0604030504040204" pitchFamily="34" charset="0"/>
                <a:cs typeface="Tahoma" panose="020B0604030504040204" pitchFamily="34" charset="0"/>
              </a:rPr>
              <a:t>SO</a:t>
            </a:r>
            <a:r>
              <a:rPr lang="es-ES" sz="2000" baseline="-25000" dirty="0" smtClean="0">
                <a:latin typeface="Tahoma" panose="020B0604030504040204" pitchFamily="34" charset="0"/>
                <a:ea typeface="Tahoma" panose="020B0604030504040204" pitchFamily="34" charset="0"/>
                <a:cs typeface="Tahoma" panose="020B0604030504040204" pitchFamily="34" charset="0"/>
              </a:rPr>
              <a:t>4 </a:t>
            </a:r>
            <a:r>
              <a:rPr lang="es-ES" sz="2000" dirty="0" smtClean="0">
                <a:latin typeface="Tahoma" panose="020B0604030504040204" pitchFamily="34" charset="0"/>
                <a:ea typeface="Tahoma" panose="020B0604030504040204" pitchFamily="34" charset="0"/>
                <a:cs typeface="Tahoma" panose="020B0604030504040204" pitchFamily="34" charset="0"/>
              </a:rPr>
              <a:t>y HNO</a:t>
            </a:r>
            <a:r>
              <a:rPr lang="es-ES" sz="2000" baseline="-25000" dirty="0" smtClean="0">
                <a:latin typeface="Tahoma" panose="020B0604030504040204" pitchFamily="34" charset="0"/>
                <a:ea typeface="Tahoma" panose="020B0604030504040204" pitchFamily="34" charset="0"/>
                <a:cs typeface="Tahoma" panose="020B0604030504040204" pitchFamily="34" charset="0"/>
              </a:rPr>
              <a:t>3</a:t>
            </a:r>
            <a:r>
              <a:rPr lang="es-ES" sz="2000" dirty="0" smtClean="0">
                <a:latin typeface="Tahoma" panose="020B0604030504040204" pitchFamily="34" charset="0"/>
                <a:ea typeface="Tahoma" panose="020B0604030504040204" pitchFamily="34" charset="0"/>
                <a:cs typeface="Tahoma" panose="020B0604030504040204" pitchFamily="34" charset="0"/>
              </a:rPr>
              <a:t>, además, pueden ser esparcidas por el viento por lo que no es un problema localizado, ya que puede depositarse  sobre suelos que están distantes del punto de origen. Puede estar originada por causas naturales, como erupciones volcánicas o terremotos, pero también es una consecuencia de las actividades del hombre por el uso generalizado de transportes que usan combustibles fósiles -como la gasolina.</a:t>
            </a:r>
            <a:endParaRPr lang="es-ES" sz="2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61419328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cmapspublic.ihmc.us/rid=1146235343500_379731217_4164/destrucci%C3%B3n%20capa%20de%20ozono.cmap?rid=1146235343500_379731217_4164&amp;partName=htmljpeg"/>
          <p:cNvPicPr>
            <a:picLocks noChangeAspect="1" noChangeArrowheads="1"/>
          </p:cNvPicPr>
          <p:nvPr/>
        </p:nvPicPr>
        <p:blipFill>
          <a:blip r:embed="rId2"/>
          <a:srcRect/>
          <a:stretch>
            <a:fillRect/>
          </a:stretch>
        </p:blipFill>
        <p:spPr bwMode="auto">
          <a:xfrm>
            <a:off x="27171" y="404664"/>
            <a:ext cx="9144000" cy="6086475"/>
          </a:xfrm>
          <a:prstGeom prst="rect">
            <a:avLst/>
          </a:prstGeom>
          <a:noFill/>
        </p:spPr>
      </p:pic>
    </p:spTree>
    <p:extLst>
      <p:ext uri="{BB962C8B-B14F-4D97-AF65-F5344CB8AC3E}">
        <p14:creationId xmlns:p14="http://schemas.microsoft.com/office/powerpoint/2010/main" val="208714916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4544" y="0"/>
            <a:ext cx="10369152" cy="1600200"/>
          </a:xfrm>
        </p:spPr>
        <p:txBody>
          <a:bodyPr>
            <a:normAutofit/>
          </a:bodyPr>
          <a:lstStyle/>
          <a:p>
            <a:r>
              <a:rPr lang="es-ES" altLang="es-MX" dirty="0" smtClean="0"/>
              <a:t>EFECTOS CONTAMINACION ATMOSFÉRICA</a:t>
            </a:r>
          </a:p>
        </p:txBody>
      </p:sp>
      <p:pic>
        <p:nvPicPr>
          <p:cNvPr id="1026" name="Picture 2" descr="https://ccbquimicagtg.wikispaces.com/file/view/1325-contaminacion-lluvia-acida.jpg/271528430/522x319/1325-contaminacion-lluvia-acida.jpg"/>
          <p:cNvPicPr>
            <a:picLocks noChangeAspect="1" noChangeArrowheads="1"/>
          </p:cNvPicPr>
          <p:nvPr/>
        </p:nvPicPr>
        <p:blipFill>
          <a:blip r:embed="rId2"/>
          <a:srcRect/>
          <a:stretch>
            <a:fillRect/>
          </a:stretch>
        </p:blipFill>
        <p:spPr bwMode="auto">
          <a:xfrm>
            <a:off x="395536" y="1412776"/>
            <a:ext cx="8390714" cy="5127661"/>
          </a:xfrm>
          <a:prstGeom prst="rect">
            <a:avLst/>
          </a:prstGeom>
          <a:noFill/>
        </p:spPr>
      </p:pic>
    </p:spTree>
    <p:extLst>
      <p:ext uri="{BB962C8B-B14F-4D97-AF65-F5344CB8AC3E}">
        <p14:creationId xmlns:p14="http://schemas.microsoft.com/office/powerpoint/2010/main" val="14791770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altLang="es-MX" dirty="0" smtClean="0"/>
              <a:t>MEDIO AMBIENTE FÍSICO</a:t>
            </a:r>
          </a:p>
        </p:txBody>
      </p:sp>
      <p:sp>
        <p:nvSpPr>
          <p:cNvPr id="5" name="4 Rectángulo"/>
          <p:cNvSpPr/>
          <p:nvPr/>
        </p:nvSpPr>
        <p:spPr>
          <a:xfrm>
            <a:off x="0" y="2060848"/>
            <a:ext cx="9001156" cy="3416320"/>
          </a:xfrm>
          <a:prstGeom prst="rect">
            <a:avLst/>
          </a:prstGeom>
        </p:spPr>
        <p:txBody>
          <a:bodyPr wrap="square">
            <a:spAutoFit/>
          </a:bodyPr>
          <a:lstStyle/>
          <a:p>
            <a:pPr algn="just">
              <a:spcBef>
                <a:spcPct val="0"/>
              </a:spcBef>
            </a:pPr>
            <a:r>
              <a:rPr lang="es-ES" sz="2400" dirty="0" smtClean="0"/>
              <a:t>El medio ambiente físico hace referencia a aquellos recursos naturales </a:t>
            </a:r>
            <a:r>
              <a:rPr lang="es-ES" sz="2400" i="1" dirty="0" smtClean="0"/>
              <a:t>renovables</a:t>
            </a:r>
            <a:r>
              <a:rPr lang="es-ES" sz="2400" dirty="0" smtClean="0"/>
              <a:t> (agua, aire, suelo, subsuelo, flora y fauna) y </a:t>
            </a:r>
            <a:r>
              <a:rPr lang="es-ES" sz="2400" i="1" dirty="0" smtClean="0"/>
              <a:t>no renovables</a:t>
            </a:r>
            <a:r>
              <a:rPr lang="es-ES" sz="2400" dirty="0" smtClean="0"/>
              <a:t>(minerales, petróleo, etc.), que delimitan nuestro entorno físico. </a:t>
            </a:r>
          </a:p>
          <a:p>
            <a:pPr algn="just">
              <a:spcBef>
                <a:spcPct val="0"/>
              </a:spcBef>
            </a:pPr>
            <a:endParaRPr lang="es-ES" sz="2400" dirty="0" smtClean="0"/>
          </a:p>
          <a:p>
            <a:pPr algn="just">
              <a:spcBef>
                <a:spcPct val="0"/>
              </a:spcBef>
            </a:pPr>
            <a:r>
              <a:rPr lang="es-ES" sz="2400" dirty="0" smtClean="0"/>
              <a:t>Se trata de bienes necesarios para el desarrollo de cualquier actividad económica, social y personal, por lo tanto, el buen desarrollo de las mismas requiere que su conservación sea una constante en cualquier política a ejecutar</a:t>
            </a:r>
            <a:endParaRPr lang="es-ES" altLang="es-MX" sz="2200" dirty="0" smtClean="0">
              <a:solidFill>
                <a:schemeClr val="tx2"/>
              </a:solidFill>
              <a:effectLst>
                <a:reflection blurRad="12700" stA="48000" endA="300" endPos="55000" dir="5400000" sy="-90000" algn="bl" rotWithShape="0"/>
              </a:effectLst>
              <a:ea typeface="+mj-ea"/>
              <a:cs typeface="+mj-cs"/>
            </a:endParaRPr>
          </a:p>
        </p:txBody>
      </p:sp>
    </p:spTree>
    <p:extLst>
      <p:ext uri="{BB962C8B-B14F-4D97-AF65-F5344CB8AC3E}">
        <p14:creationId xmlns:p14="http://schemas.microsoft.com/office/powerpoint/2010/main" val="203045704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altLang="es-MX" dirty="0" smtClean="0"/>
              <a:t>CONTAMINACION ACUÁTICA</a:t>
            </a:r>
          </a:p>
        </p:txBody>
      </p:sp>
      <p:sp>
        <p:nvSpPr>
          <p:cNvPr id="5" name="4 Rectángulo"/>
          <p:cNvSpPr/>
          <p:nvPr/>
        </p:nvSpPr>
        <p:spPr>
          <a:xfrm>
            <a:off x="71422" y="1700808"/>
            <a:ext cx="9001156" cy="5170646"/>
          </a:xfrm>
          <a:prstGeom prst="rect">
            <a:avLst/>
          </a:prstGeom>
        </p:spPr>
        <p:txBody>
          <a:bodyPr wrap="square">
            <a:spAutoFit/>
          </a:bodyPr>
          <a:lstStyle/>
          <a:p>
            <a:pPr algn="just">
              <a:spcBef>
                <a:spcPct val="0"/>
              </a:spcBef>
            </a:pPr>
            <a:r>
              <a:rPr lang="es-ES" sz="2200" dirty="0" smtClean="0">
                <a:latin typeface="Tahoma" panose="020B0604030504040204" pitchFamily="34" charset="0"/>
                <a:ea typeface="Tahoma" panose="020B0604030504040204" pitchFamily="34" charset="0"/>
                <a:cs typeface="Tahoma" panose="020B0604030504040204" pitchFamily="34" charset="0"/>
              </a:rPr>
              <a:t>La contaminación acuática es la contaminación de cuerpos de agua (lagos, ríos, océanos y aguas subterráneas) y se produce cuando los contaminantes se vierten directamente o indirectamente en los cuerpos de agua sin tratamiento adecuado para eliminar los compuestos más nocivos, produciendo cambios químicos, físicos o biológicos en la calidad del agua tal que afecten en forma dañina a los seres vivos.</a:t>
            </a:r>
          </a:p>
          <a:p>
            <a:pPr algn="just">
              <a:spcBef>
                <a:spcPct val="0"/>
              </a:spcBef>
            </a:pPr>
            <a:r>
              <a:rPr lang="es-ES" sz="2200" dirty="0" smtClean="0">
                <a:latin typeface="Tahoma" panose="020B0604030504040204" pitchFamily="34" charset="0"/>
                <a:ea typeface="Tahoma" panose="020B0604030504040204" pitchFamily="34" charset="0"/>
                <a:cs typeface="Tahoma" panose="020B0604030504040204" pitchFamily="34" charset="0"/>
              </a:rPr>
              <a:t>La contaminación del agua afecta a las plantas y los organismos que viven en estos cuerpos de agua, y, por ende a todas las distintas especies y poblaciones del mundo.</a:t>
            </a:r>
          </a:p>
          <a:p>
            <a:pPr algn="just">
              <a:spcBef>
                <a:spcPct val="0"/>
              </a:spcBef>
            </a:pPr>
            <a:endParaRPr lang="es-ES" sz="2200" dirty="0" smtClean="0">
              <a:latin typeface="Tahoma" panose="020B0604030504040204" pitchFamily="34" charset="0"/>
              <a:ea typeface="Tahoma" panose="020B0604030504040204" pitchFamily="34" charset="0"/>
              <a:cs typeface="Tahoma" panose="020B0604030504040204" pitchFamily="34" charset="0"/>
            </a:endParaRPr>
          </a:p>
          <a:p>
            <a:pPr algn="just">
              <a:spcBef>
                <a:spcPct val="0"/>
              </a:spcBef>
            </a:pPr>
            <a:r>
              <a:rPr lang="es-ES" altLang="es-MX" sz="2200" dirty="0" smtClean="0">
                <a:latin typeface="Tahoma" panose="020B0604030504040204" pitchFamily="34" charset="0"/>
                <a:ea typeface="Tahoma" panose="020B0604030504040204" pitchFamily="34" charset="0"/>
                <a:cs typeface="Tahoma" panose="020B0604030504040204" pitchFamily="34" charset="0"/>
              </a:rPr>
              <a:t>Las Fuentes de contaminación acuática pueden ser:</a:t>
            </a:r>
          </a:p>
          <a:p>
            <a:pPr algn="just">
              <a:spcBef>
                <a:spcPct val="0"/>
              </a:spcBef>
            </a:pPr>
            <a:endParaRPr lang="es-ES" altLang="es-MX" sz="2200" dirty="0" smtClean="0">
              <a:effectLst>
                <a:reflection blurRad="12700" stA="48000" endA="300" endPos="55000" dir="5400000" sy="-90000" algn="bl" rotWithShape="0"/>
              </a:effectLst>
              <a:latin typeface="Tahoma" panose="020B0604030504040204" pitchFamily="34" charset="0"/>
              <a:ea typeface="Tahoma" panose="020B0604030504040204" pitchFamily="34" charset="0"/>
              <a:cs typeface="Tahoma" panose="020B0604030504040204" pitchFamily="34" charset="0"/>
            </a:endParaRPr>
          </a:p>
          <a:p>
            <a:pPr lvl="1" algn="just">
              <a:spcBef>
                <a:spcPct val="0"/>
              </a:spcBef>
              <a:buFont typeface="Wingdings" pitchFamily="2" charset="2"/>
              <a:buChar char="q"/>
            </a:pPr>
            <a:r>
              <a:rPr lang="es-ES" altLang="es-MX" sz="2200" dirty="0" smtClean="0">
                <a:effectLst>
                  <a:reflection blurRad="12700" stA="48000" endA="300" endPos="55000" dir="5400000" sy="-90000" algn="bl" rotWithShape="0"/>
                </a:effectLst>
                <a:latin typeface="Tahoma" panose="020B0604030504040204" pitchFamily="34" charset="0"/>
                <a:ea typeface="Tahoma" panose="020B0604030504040204" pitchFamily="34" charset="0"/>
                <a:cs typeface="Tahoma" panose="020B0604030504040204" pitchFamily="34" charset="0"/>
              </a:rPr>
              <a:t> Puntuales</a:t>
            </a:r>
          </a:p>
          <a:p>
            <a:pPr lvl="1" algn="just">
              <a:spcBef>
                <a:spcPct val="0"/>
              </a:spcBef>
              <a:buFont typeface="Wingdings" pitchFamily="2" charset="2"/>
              <a:buChar char="q"/>
            </a:pPr>
            <a:r>
              <a:rPr lang="es-ES" altLang="es-MX" sz="2200" dirty="0" smtClean="0">
                <a:effectLst>
                  <a:reflection blurRad="12700" stA="48000" endA="300" endPos="55000" dir="5400000" sy="-90000" algn="bl" rotWithShape="0"/>
                </a:effectLst>
                <a:latin typeface="Tahoma" panose="020B0604030504040204" pitchFamily="34" charset="0"/>
                <a:ea typeface="Tahoma" panose="020B0604030504040204" pitchFamily="34" charset="0"/>
                <a:cs typeface="Tahoma" panose="020B0604030504040204" pitchFamily="34" charset="0"/>
              </a:rPr>
              <a:t> No Puntuales</a:t>
            </a:r>
          </a:p>
        </p:txBody>
      </p:sp>
    </p:spTree>
    <p:extLst>
      <p:ext uri="{BB962C8B-B14F-4D97-AF65-F5344CB8AC3E}">
        <p14:creationId xmlns:p14="http://schemas.microsoft.com/office/powerpoint/2010/main" val="246904831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72616" y="-496642"/>
            <a:ext cx="11089232" cy="1600200"/>
          </a:xfrm>
        </p:spPr>
        <p:txBody>
          <a:bodyPr>
            <a:normAutofit/>
          </a:bodyPr>
          <a:lstStyle/>
          <a:p>
            <a:r>
              <a:rPr lang="es-ES" altLang="es-MX" sz="4800" dirty="0" smtClean="0"/>
              <a:t>CONTAMINACION ACUÁTICA</a:t>
            </a:r>
          </a:p>
        </p:txBody>
      </p:sp>
      <p:sp>
        <p:nvSpPr>
          <p:cNvPr id="5" name="4 Rectángulo"/>
          <p:cNvSpPr/>
          <p:nvPr/>
        </p:nvSpPr>
        <p:spPr>
          <a:xfrm>
            <a:off x="71422" y="908720"/>
            <a:ext cx="9001156" cy="4154984"/>
          </a:xfrm>
          <a:prstGeom prst="rect">
            <a:avLst/>
          </a:prstGeom>
        </p:spPr>
        <p:txBody>
          <a:bodyPr wrap="square">
            <a:spAutoFit/>
          </a:bodyPr>
          <a:lstStyle/>
          <a:p>
            <a:pPr lvl="1" algn="just">
              <a:spcBef>
                <a:spcPct val="0"/>
              </a:spcBef>
            </a:pPr>
            <a:r>
              <a:rPr lang="es-ES" altLang="es-MX" sz="2200" dirty="0" smtClean="0">
                <a:effectLst>
                  <a:reflection blurRad="12700" stA="48000" endA="300" endPos="55000" dir="5400000" sy="-90000" algn="bl" rotWithShape="0"/>
                </a:effectLst>
                <a:latin typeface="Tahoma" panose="020B0604030504040204" pitchFamily="34" charset="0"/>
                <a:ea typeface="Tahoma" panose="020B0604030504040204" pitchFamily="34" charset="0"/>
                <a:cs typeface="Tahoma" panose="020B0604030504040204" pitchFamily="34" charset="0"/>
              </a:rPr>
              <a:t>Contaminantes Biológicos</a:t>
            </a:r>
          </a:p>
          <a:p>
            <a:pPr marL="85725" lvl="1" indent="100013" algn="just">
              <a:spcBef>
                <a:spcPct val="0"/>
              </a:spcBef>
            </a:pPr>
            <a:r>
              <a:rPr lang="es-ES" altLang="es-MX" sz="2200" dirty="0" smtClean="0">
                <a:effectLst>
                  <a:reflection blurRad="12700" stA="48000" endA="300" endPos="55000" dir="5400000" sy="-90000" algn="bl" rotWithShape="0"/>
                </a:effectLst>
                <a:latin typeface="Tahoma" panose="020B0604030504040204" pitchFamily="34" charset="0"/>
                <a:ea typeface="Tahoma" panose="020B0604030504040204" pitchFamily="34" charset="0"/>
                <a:cs typeface="Tahoma" panose="020B0604030504040204" pitchFamily="34" charset="0"/>
              </a:rPr>
              <a:t>a) Virus: Se eliminan a través de las heces. Se conocen más de 100 virus diferentes que se eliminan por las heces y pueden ser patógenos para el hombre.</a:t>
            </a:r>
          </a:p>
          <a:p>
            <a:pPr marL="85725" lvl="1" indent="100013" algn="just">
              <a:spcBef>
                <a:spcPct val="0"/>
              </a:spcBef>
            </a:pPr>
            <a:r>
              <a:rPr lang="es-ES" altLang="es-MX" sz="2200" dirty="0" smtClean="0">
                <a:effectLst>
                  <a:reflection blurRad="12700" stA="48000" endA="300" endPos="55000" dir="5400000" sy="-90000" algn="bl" rotWithShape="0"/>
                </a:effectLst>
                <a:latin typeface="Tahoma" panose="020B0604030504040204" pitchFamily="34" charset="0"/>
                <a:ea typeface="Tahoma" panose="020B0604030504040204" pitchFamily="34" charset="0"/>
                <a:cs typeface="Tahoma" panose="020B0604030504040204" pitchFamily="34" charset="0"/>
              </a:rPr>
              <a:t>b) Bacterias: Algunas bacterias son responsables de importantes enfermedades. Por ello la presencia de cualquier tipo de bacteria intestinal en el agua, indica contaminación por materia fecal y la convierten en no potable porque pueden estar acompañadas de bacterias patógenas.</a:t>
            </a:r>
          </a:p>
          <a:p>
            <a:pPr marL="85725" lvl="1" indent="100013" algn="just">
              <a:spcBef>
                <a:spcPct val="0"/>
              </a:spcBef>
            </a:pPr>
            <a:r>
              <a:rPr lang="es-ES" altLang="es-MX" sz="2200" dirty="0" smtClean="0">
                <a:effectLst>
                  <a:reflection blurRad="12700" stA="48000" endA="300" endPos="55000" dir="5400000" sy="-90000" algn="bl" rotWithShape="0"/>
                </a:effectLst>
                <a:latin typeface="Tahoma" panose="020B0604030504040204" pitchFamily="34" charset="0"/>
                <a:ea typeface="Tahoma" panose="020B0604030504040204" pitchFamily="34" charset="0"/>
                <a:cs typeface="Tahoma" panose="020B0604030504040204" pitchFamily="34" charset="0"/>
              </a:rPr>
              <a:t>c) Protozoos: Existen distintas especies de protozoos que pueden infectar al hombre. Pueden vivir en los intestinos de animales y </a:t>
            </a:r>
            <a:r>
              <a:rPr lang="es-ES" altLang="es-MX" sz="2200" dirty="0" err="1" smtClean="0">
                <a:effectLst>
                  <a:reflection blurRad="12700" stA="48000" endA="300" endPos="55000" dir="5400000" sy="-90000" algn="bl" rotWithShape="0"/>
                </a:effectLst>
                <a:latin typeface="Tahoma" panose="020B0604030504040204" pitchFamily="34" charset="0"/>
                <a:ea typeface="Tahoma" panose="020B0604030504040204" pitchFamily="34" charset="0"/>
                <a:cs typeface="Tahoma" panose="020B0604030504040204" pitchFamily="34" charset="0"/>
              </a:rPr>
              <a:t>y</a:t>
            </a:r>
            <a:r>
              <a:rPr lang="es-ES" altLang="es-MX" sz="2200" dirty="0" smtClean="0">
                <a:effectLst>
                  <a:reflection blurRad="12700" stA="48000" endA="300" endPos="55000" dir="5400000" sy="-90000" algn="bl" rotWithShape="0"/>
                </a:effectLst>
                <a:latin typeface="Tahoma" panose="020B0604030504040204" pitchFamily="34" charset="0"/>
                <a:ea typeface="Tahoma" panose="020B0604030504040204" pitchFamily="34" charset="0"/>
                <a:cs typeface="Tahoma" panose="020B0604030504040204" pitchFamily="34" charset="0"/>
              </a:rPr>
              <a:t> el hombre, produciendo diarreas y disentería.</a:t>
            </a:r>
          </a:p>
        </p:txBody>
      </p:sp>
      <p:pic>
        <p:nvPicPr>
          <p:cNvPr id="120834" name="Picture 2"/>
          <p:cNvPicPr>
            <a:picLocks noChangeAspect="1" noChangeArrowheads="1"/>
          </p:cNvPicPr>
          <p:nvPr/>
        </p:nvPicPr>
        <p:blipFill>
          <a:blip r:embed="rId2"/>
          <a:srcRect/>
          <a:stretch>
            <a:fillRect/>
          </a:stretch>
        </p:blipFill>
        <p:spPr bwMode="auto">
          <a:xfrm>
            <a:off x="4680" y="4869160"/>
            <a:ext cx="9144000" cy="2571768"/>
          </a:xfrm>
          <a:prstGeom prst="rect">
            <a:avLst/>
          </a:prstGeom>
          <a:noFill/>
          <a:ln w="9525">
            <a:noFill/>
            <a:miter lim="800000"/>
            <a:headEnd/>
            <a:tailEnd/>
          </a:ln>
          <a:effectLst/>
        </p:spPr>
      </p:pic>
    </p:spTree>
    <p:extLst>
      <p:ext uri="{BB962C8B-B14F-4D97-AF65-F5344CB8AC3E}">
        <p14:creationId xmlns:p14="http://schemas.microsoft.com/office/powerpoint/2010/main" val="423797367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56792" y="-528654"/>
            <a:ext cx="14257584" cy="1600200"/>
          </a:xfrm>
        </p:spPr>
        <p:txBody>
          <a:bodyPr>
            <a:normAutofit/>
          </a:bodyPr>
          <a:lstStyle/>
          <a:p>
            <a:r>
              <a:rPr lang="es-ES" altLang="es-MX" sz="3600" dirty="0" smtClean="0"/>
              <a:t>EFECTOS CONTAMINACION ACUÁTICA</a:t>
            </a:r>
          </a:p>
        </p:txBody>
      </p:sp>
      <p:sp>
        <p:nvSpPr>
          <p:cNvPr id="6" name="5 CuadroTexto"/>
          <p:cNvSpPr txBox="1"/>
          <p:nvPr/>
        </p:nvSpPr>
        <p:spPr>
          <a:xfrm>
            <a:off x="357158" y="1071546"/>
            <a:ext cx="8215370" cy="4493538"/>
          </a:xfrm>
          <a:prstGeom prst="rect">
            <a:avLst/>
          </a:prstGeom>
          <a:noFill/>
        </p:spPr>
        <p:txBody>
          <a:bodyPr wrap="square" rtlCol="0">
            <a:spAutoFit/>
          </a:bodyPr>
          <a:lstStyle/>
          <a:p>
            <a:pPr algn="just">
              <a:spcBef>
                <a:spcPct val="0"/>
              </a:spcBef>
              <a:buFont typeface="Wingdings" pitchFamily="2" charset="2"/>
              <a:buChar char="q"/>
            </a:pPr>
            <a:r>
              <a:rPr lang="es-ES" altLang="es-MX" sz="2200" dirty="0" smtClean="0">
                <a:effectLst>
                  <a:reflection blurRad="12700" stA="48000" endA="300" endPos="55000" dir="5400000" sy="-90000" algn="bl" rotWithShape="0"/>
                </a:effectLst>
                <a:latin typeface="Tahoma" panose="020B0604030504040204" pitchFamily="34" charset="0"/>
                <a:ea typeface="Tahoma" panose="020B0604030504040204" pitchFamily="34" charset="0"/>
                <a:cs typeface="Tahoma" panose="020B0604030504040204" pitchFamily="34" charset="0"/>
              </a:rPr>
              <a:t>Desaparición de vida marina y destrucción de ecosistemas acuáticos, debido a la extrema toxicidad de los deshechos industriales.</a:t>
            </a:r>
          </a:p>
          <a:p>
            <a:pPr algn="just">
              <a:spcBef>
                <a:spcPct val="0"/>
              </a:spcBef>
              <a:buFont typeface="Wingdings" pitchFamily="2" charset="2"/>
              <a:buChar char="q"/>
            </a:pPr>
            <a:r>
              <a:rPr lang="es-ES" altLang="es-MX" sz="2200" dirty="0" smtClean="0">
                <a:effectLst>
                  <a:reflection blurRad="12700" stA="48000" endA="300" endPos="55000" dir="5400000" sy="-90000" algn="bl" rotWithShape="0"/>
                </a:effectLst>
                <a:latin typeface="Tahoma" panose="020B0604030504040204" pitchFamily="34" charset="0"/>
                <a:ea typeface="Tahoma" panose="020B0604030504040204" pitchFamily="34" charset="0"/>
                <a:cs typeface="Tahoma" panose="020B0604030504040204" pitchFamily="34" charset="0"/>
              </a:rPr>
              <a:t>El aumento de la temperatura disminuye la cantidad de oxígeno en el agua, vulnerando la supervivencia de los organismos acuáticos</a:t>
            </a:r>
          </a:p>
          <a:p>
            <a:pPr algn="just">
              <a:spcBef>
                <a:spcPct val="0"/>
              </a:spcBef>
              <a:buFont typeface="Wingdings" pitchFamily="2" charset="2"/>
              <a:buChar char="q"/>
            </a:pPr>
            <a:r>
              <a:rPr lang="es-ES" altLang="es-MX" sz="2200" dirty="0" smtClean="0">
                <a:effectLst>
                  <a:reflection blurRad="12700" stA="48000" endA="300" endPos="55000" dir="5400000" sy="-90000" algn="bl" rotWithShape="0"/>
                </a:effectLst>
                <a:latin typeface="Tahoma" panose="020B0604030504040204" pitchFamily="34" charset="0"/>
                <a:ea typeface="Tahoma" panose="020B0604030504040204" pitchFamily="34" charset="0"/>
                <a:cs typeface="Tahoma" panose="020B0604030504040204" pitchFamily="34" charset="0"/>
              </a:rPr>
              <a:t>Generación enfermedades en la población humana, como hepatitis, cólera y disentería.</a:t>
            </a:r>
          </a:p>
          <a:p>
            <a:pPr algn="just">
              <a:spcBef>
                <a:spcPct val="0"/>
              </a:spcBef>
              <a:buFont typeface="Wingdings" pitchFamily="2" charset="2"/>
              <a:buChar char="q"/>
            </a:pPr>
            <a:endParaRPr lang="es-ES" altLang="es-MX" sz="2200" dirty="0" smtClean="0">
              <a:effectLst>
                <a:reflection blurRad="12700" stA="48000" endA="300" endPos="55000" dir="5400000" sy="-90000" algn="bl" rotWithShape="0"/>
              </a:effectLst>
              <a:latin typeface="Tahoma" panose="020B0604030504040204" pitchFamily="34" charset="0"/>
              <a:ea typeface="Tahoma" panose="020B0604030504040204" pitchFamily="34" charset="0"/>
              <a:cs typeface="Tahoma" panose="020B0604030504040204" pitchFamily="34" charset="0"/>
            </a:endParaRPr>
          </a:p>
          <a:p>
            <a:pPr algn="just">
              <a:spcBef>
                <a:spcPct val="0"/>
              </a:spcBef>
              <a:buFont typeface="Wingdings" pitchFamily="2" charset="2"/>
              <a:buChar char="q"/>
            </a:pPr>
            <a:endParaRPr lang="es-ES" altLang="es-MX" sz="2200" dirty="0" smtClean="0">
              <a:effectLst>
                <a:reflection blurRad="12700" stA="48000" endA="300" endPos="55000" dir="5400000" sy="-90000" algn="bl" rotWithShape="0"/>
              </a:effectLst>
              <a:ea typeface="+mj-ea"/>
              <a:cs typeface="+mj-cs"/>
            </a:endParaRPr>
          </a:p>
          <a:p>
            <a:pPr algn="just">
              <a:spcBef>
                <a:spcPct val="0"/>
              </a:spcBef>
              <a:buFont typeface="Wingdings" pitchFamily="2" charset="2"/>
              <a:buChar char="q"/>
            </a:pPr>
            <a:endParaRPr lang="es-ES" altLang="es-MX" sz="2200" dirty="0" smtClean="0">
              <a:effectLst>
                <a:reflection blurRad="12700" stA="48000" endA="300" endPos="55000" dir="5400000" sy="-90000" algn="bl" rotWithShape="0"/>
              </a:effectLst>
              <a:ea typeface="+mj-ea"/>
              <a:cs typeface="+mj-cs"/>
            </a:endParaRPr>
          </a:p>
          <a:p>
            <a:pPr algn="just">
              <a:spcBef>
                <a:spcPct val="0"/>
              </a:spcBef>
              <a:buFont typeface="Wingdings" pitchFamily="2" charset="2"/>
              <a:buChar char="q"/>
            </a:pPr>
            <a:endParaRPr lang="es-ES" altLang="es-MX" sz="2200" dirty="0" smtClean="0">
              <a:effectLst>
                <a:reflection blurRad="12700" stA="48000" endA="300" endPos="55000" dir="5400000" sy="-90000" algn="bl" rotWithShape="0"/>
              </a:effectLst>
              <a:ea typeface="+mj-ea"/>
              <a:cs typeface="+mj-cs"/>
            </a:endParaRPr>
          </a:p>
          <a:p>
            <a:pPr algn="just">
              <a:spcBef>
                <a:spcPct val="0"/>
              </a:spcBef>
            </a:pPr>
            <a:endParaRPr lang="es-ES" altLang="es-MX" sz="2200" dirty="0" smtClean="0">
              <a:effectLst>
                <a:reflection blurRad="12700" stA="48000" endA="300" endPos="55000" dir="5400000" sy="-90000" algn="bl" rotWithShape="0"/>
              </a:effectLst>
              <a:ea typeface="+mj-ea"/>
              <a:cs typeface="+mj-cs"/>
            </a:endParaRPr>
          </a:p>
        </p:txBody>
      </p:sp>
      <p:pic>
        <p:nvPicPr>
          <p:cNvPr id="4098" name="Picture 2" descr="https://encrypted-tbn0.gstatic.com/images?q=tbn:ANd9GcRZORY_eyTlpd-dnk8cOD24d0TrFtxUKXT2LDheq8po7NqqGEvc6A"/>
          <p:cNvPicPr>
            <a:picLocks noChangeAspect="1" noChangeArrowheads="1"/>
          </p:cNvPicPr>
          <p:nvPr/>
        </p:nvPicPr>
        <p:blipFill>
          <a:blip r:embed="rId2"/>
          <a:srcRect/>
          <a:stretch>
            <a:fillRect/>
          </a:stretch>
        </p:blipFill>
        <p:spPr bwMode="auto">
          <a:xfrm>
            <a:off x="642910" y="4214818"/>
            <a:ext cx="3286148" cy="2506169"/>
          </a:xfrm>
          <a:prstGeom prst="rect">
            <a:avLst/>
          </a:prstGeom>
          <a:noFill/>
        </p:spPr>
      </p:pic>
      <p:pic>
        <p:nvPicPr>
          <p:cNvPr id="4100" name="Picture 4" descr="https://encrypted-tbn1.gstatic.com/images?q=tbn:ANd9GcThQ99NVt70JtR9ZNoo_CheDi9FWQopfUn3C1OfFcMnAHisE5wpFw"/>
          <p:cNvPicPr>
            <a:picLocks noChangeAspect="1" noChangeArrowheads="1"/>
          </p:cNvPicPr>
          <p:nvPr/>
        </p:nvPicPr>
        <p:blipFill>
          <a:blip r:embed="rId3"/>
          <a:srcRect/>
          <a:stretch>
            <a:fillRect/>
          </a:stretch>
        </p:blipFill>
        <p:spPr bwMode="auto">
          <a:xfrm>
            <a:off x="4572000" y="4286256"/>
            <a:ext cx="3838582" cy="2176915"/>
          </a:xfrm>
          <a:prstGeom prst="rect">
            <a:avLst/>
          </a:prstGeom>
          <a:noFill/>
        </p:spPr>
      </p:pic>
    </p:spTree>
    <p:extLst>
      <p:ext uri="{BB962C8B-B14F-4D97-AF65-F5344CB8AC3E}">
        <p14:creationId xmlns:p14="http://schemas.microsoft.com/office/powerpoint/2010/main" val="251626665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052984" y="1052736"/>
            <a:ext cx="6912768" cy="5170646"/>
          </a:xfrm>
          <a:prstGeom prst="rect">
            <a:avLst/>
          </a:prstGeom>
        </p:spPr>
        <p:txBody>
          <a:bodyPr wrap="square">
            <a:spAutoFit/>
          </a:bodyPr>
          <a:lstStyle/>
          <a:p>
            <a:r>
              <a:rPr lang="es-MX" sz="2200" dirty="0">
                <a:solidFill>
                  <a:prstClr val="black"/>
                </a:solidFill>
                <a:latin typeface="Verdana" pitchFamily="34" charset="0"/>
                <a:ea typeface="Verdana" pitchFamily="34" charset="0"/>
                <a:cs typeface="Verdana" pitchFamily="34" charset="0"/>
              </a:rPr>
              <a:t>La contaminación acústica no es causa directa de males inmediatos severos, salvo en casos extremos como explosiones o ruidos de gran potencia. </a:t>
            </a:r>
          </a:p>
          <a:p>
            <a:endParaRPr lang="es-MX" sz="2200" dirty="0">
              <a:solidFill>
                <a:prstClr val="black"/>
              </a:solidFill>
              <a:latin typeface="Verdana" pitchFamily="34" charset="0"/>
              <a:ea typeface="Verdana" pitchFamily="34" charset="0"/>
              <a:cs typeface="Verdana" pitchFamily="34" charset="0"/>
            </a:endParaRPr>
          </a:p>
          <a:p>
            <a:r>
              <a:rPr lang="es-MX" sz="2200" dirty="0">
                <a:solidFill>
                  <a:prstClr val="black"/>
                </a:solidFill>
                <a:latin typeface="Verdana" pitchFamily="34" charset="0"/>
                <a:ea typeface="Verdana" pitchFamily="34" charset="0"/>
                <a:cs typeface="Verdana" pitchFamily="34" charset="0"/>
              </a:rPr>
              <a:t>Sin embargo, el deterioro de la salud mental de la población y el progresivo aumento de enfermedades de tipo nervioso, convierten al ruido </a:t>
            </a:r>
            <a:r>
              <a:rPr lang="es-MX" sz="2200" u="sng" dirty="0">
                <a:solidFill>
                  <a:prstClr val="black"/>
                </a:solidFill>
                <a:latin typeface="Verdana" pitchFamily="34" charset="0"/>
                <a:ea typeface="Verdana" pitchFamily="34" charset="0"/>
                <a:cs typeface="Verdana" pitchFamily="34" charset="0"/>
              </a:rPr>
              <a:t>en un foco principal  responsable de la contaminación ambiental. </a:t>
            </a:r>
          </a:p>
          <a:p>
            <a:endParaRPr lang="es-MX" sz="2200" dirty="0">
              <a:solidFill>
                <a:prstClr val="black"/>
              </a:solidFill>
              <a:latin typeface="Verdana" pitchFamily="34" charset="0"/>
              <a:ea typeface="Verdana" pitchFamily="34" charset="0"/>
              <a:cs typeface="Verdana" pitchFamily="34" charset="0"/>
            </a:endParaRPr>
          </a:p>
          <a:p>
            <a:r>
              <a:rPr lang="es-MX" sz="2200" dirty="0">
                <a:solidFill>
                  <a:prstClr val="black"/>
                </a:solidFill>
                <a:latin typeface="Verdana" pitchFamily="34" charset="0"/>
                <a:ea typeface="Verdana" pitchFamily="34" charset="0"/>
                <a:cs typeface="Verdana" pitchFamily="34" charset="0"/>
              </a:rPr>
              <a:t>El ruido altera la concentración, la productividad laboral e intelectual, el descanso, y en altas dosis, produce lesiones auditivas irreparables</a:t>
            </a:r>
            <a:r>
              <a:rPr lang="es-MX" sz="2000" dirty="0">
                <a:solidFill>
                  <a:prstClr val="black"/>
                </a:solidFill>
                <a:latin typeface="Verdana" pitchFamily="34" charset="0"/>
                <a:ea typeface="Verdana" pitchFamily="34" charset="0"/>
                <a:cs typeface="Verdana" pitchFamily="34" charset="0"/>
              </a:rPr>
              <a:t>.</a:t>
            </a:r>
          </a:p>
        </p:txBody>
      </p:sp>
      <p:pic>
        <p:nvPicPr>
          <p:cNvPr id="3" name="Picture 2" descr="http://upload.wikimedia.org/wikipedia/commons/5/52/Health_effects_of_pollution-es.png"/>
          <p:cNvPicPr>
            <a:picLocks noChangeAspect="1" noChangeArrowheads="1"/>
          </p:cNvPicPr>
          <p:nvPr/>
        </p:nvPicPr>
        <p:blipFill>
          <a:blip r:embed="rId2"/>
          <a:srcRect/>
          <a:stretch>
            <a:fillRect/>
          </a:stretch>
        </p:blipFill>
        <p:spPr bwMode="auto">
          <a:xfrm>
            <a:off x="785786" y="897888"/>
            <a:ext cx="7858180" cy="5803128"/>
          </a:xfrm>
          <a:prstGeom prst="rect">
            <a:avLst/>
          </a:prstGeom>
          <a:noFill/>
        </p:spPr>
      </p:pic>
    </p:spTree>
    <p:extLst>
      <p:ext uri="{BB962C8B-B14F-4D97-AF65-F5344CB8AC3E}">
        <p14:creationId xmlns:p14="http://schemas.microsoft.com/office/powerpoint/2010/main" val="93166782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1 Rectángulo"/>
          <p:cNvSpPr>
            <a:spLocks noChangeArrowheads="1"/>
          </p:cNvSpPr>
          <p:nvPr/>
        </p:nvSpPr>
        <p:spPr bwMode="auto">
          <a:xfrm>
            <a:off x="1143000" y="980728"/>
            <a:ext cx="6929438" cy="4462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MX" sz="2400" b="1" dirty="0">
                <a:solidFill>
                  <a:prstClr val="black"/>
                </a:solidFill>
                <a:latin typeface="Verdana" pitchFamily="34" charset="0"/>
                <a:ea typeface="Verdana" pitchFamily="34" charset="0"/>
                <a:cs typeface="Verdana" pitchFamily="34" charset="0"/>
              </a:rPr>
              <a:t>Contaminación Acústica</a:t>
            </a:r>
          </a:p>
          <a:p>
            <a:endParaRPr lang="es-MX" sz="2400" b="1" dirty="0">
              <a:solidFill>
                <a:prstClr val="black"/>
              </a:solidFill>
              <a:latin typeface="Verdana" pitchFamily="34" charset="0"/>
              <a:ea typeface="Verdana" pitchFamily="34" charset="0"/>
              <a:cs typeface="Verdana" pitchFamily="34" charset="0"/>
            </a:endParaRPr>
          </a:p>
          <a:p>
            <a:r>
              <a:rPr lang="es-MX" sz="2400" dirty="0">
                <a:solidFill>
                  <a:prstClr val="black"/>
                </a:solidFill>
                <a:latin typeface="Verdana" pitchFamily="34" charset="0"/>
                <a:ea typeface="Verdana" pitchFamily="34" charset="0"/>
                <a:cs typeface="Verdana" pitchFamily="34" charset="0"/>
              </a:rPr>
              <a:t>La contaminación acústica se define como la interferencia que el </a:t>
            </a:r>
            <a:r>
              <a:rPr lang="es-MX" sz="2400" b="1" dirty="0">
                <a:solidFill>
                  <a:prstClr val="black"/>
                </a:solidFill>
                <a:latin typeface="Verdana" pitchFamily="34" charset="0"/>
                <a:ea typeface="Verdana" pitchFamily="34" charset="0"/>
                <a:cs typeface="Verdana" pitchFamily="34" charset="0"/>
              </a:rPr>
              <a:t>ruido </a:t>
            </a:r>
            <a:r>
              <a:rPr lang="es-MX" sz="2400" dirty="0">
                <a:solidFill>
                  <a:prstClr val="black"/>
                </a:solidFill>
                <a:latin typeface="Verdana" pitchFamily="34" charset="0"/>
                <a:ea typeface="Verdana" pitchFamily="34" charset="0"/>
                <a:cs typeface="Verdana" pitchFamily="34" charset="0"/>
              </a:rPr>
              <a:t>provoca en las actividades normales que realizamos. </a:t>
            </a:r>
          </a:p>
          <a:p>
            <a:endParaRPr lang="es-MX" sz="2400" dirty="0">
              <a:solidFill>
                <a:prstClr val="black"/>
              </a:solidFill>
              <a:latin typeface="Verdana" pitchFamily="34" charset="0"/>
              <a:ea typeface="Verdana" pitchFamily="34" charset="0"/>
              <a:cs typeface="Verdana" pitchFamily="34" charset="0"/>
            </a:endParaRPr>
          </a:p>
          <a:p>
            <a:r>
              <a:rPr lang="es-MX" sz="2400" dirty="0">
                <a:solidFill>
                  <a:prstClr val="black"/>
                </a:solidFill>
                <a:latin typeface="Verdana" pitchFamily="34" charset="0"/>
                <a:ea typeface="Verdana" pitchFamily="34" charset="0"/>
                <a:cs typeface="Verdana" pitchFamily="34" charset="0"/>
              </a:rPr>
              <a:t>Es decir, no basta con la existencia de altos niveles de ruido para que exista contaminación acústica, sino personas expuestas y realizando actividades incompatibles con tales niveles de ruido.</a:t>
            </a:r>
          </a:p>
          <a:p>
            <a:endParaRPr lang="es-MX" sz="2000" dirty="0">
              <a:solidFill>
                <a:prstClr val="black"/>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243996470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14282" y="428604"/>
            <a:ext cx="8686800" cy="838200"/>
          </a:xfrm>
        </p:spPr>
        <p:txBody>
          <a:bodyPr>
            <a:normAutofit/>
          </a:bodyPr>
          <a:lstStyle/>
          <a:p>
            <a:r>
              <a:rPr lang="es-ES" altLang="es-MX" dirty="0" smtClean="0"/>
              <a:t>Contaminación acústica</a:t>
            </a:r>
          </a:p>
        </p:txBody>
      </p:sp>
      <p:pic>
        <p:nvPicPr>
          <p:cNvPr id="1026" name="Picture 2"/>
          <p:cNvPicPr>
            <a:picLocks noChangeAspect="1" noChangeArrowheads="1"/>
          </p:cNvPicPr>
          <p:nvPr/>
        </p:nvPicPr>
        <p:blipFill>
          <a:blip r:embed="rId2"/>
          <a:srcRect/>
          <a:stretch>
            <a:fillRect/>
          </a:stretch>
        </p:blipFill>
        <p:spPr bwMode="auto">
          <a:xfrm>
            <a:off x="0" y="1071546"/>
            <a:ext cx="9144000" cy="5610225"/>
          </a:xfrm>
          <a:prstGeom prst="rect">
            <a:avLst/>
          </a:prstGeom>
          <a:noFill/>
          <a:ln w="9525">
            <a:noFill/>
            <a:miter lim="800000"/>
            <a:headEnd/>
            <a:tailEnd/>
          </a:ln>
          <a:effectLst/>
        </p:spPr>
      </p:pic>
    </p:spTree>
    <p:extLst>
      <p:ext uri="{BB962C8B-B14F-4D97-AF65-F5344CB8AC3E}">
        <p14:creationId xmlns:p14="http://schemas.microsoft.com/office/powerpoint/2010/main" val="88224862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14282" y="428604"/>
            <a:ext cx="8686800" cy="838200"/>
          </a:xfrm>
        </p:spPr>
        <p:txBody>
          <a:bodyPr>
            <a:normAutofit/>
          </a:bodyPr>
          <a:lstStyle/>
          <a:p>
            <a:r>
              <a:rPr lang="es-ES" altLang="es-MX" dirty="0" smtClean="0"/>
              <a:t>Contaminación acústica</a:t>
            </a:r>
          </a:p>
        </p:txBody>
      </p:sp>
      <p:pic>
        <p:nvPicPr>
          <p:cNvPr id="2050" name="Picture 2"/>
          <p:cNvPicPr>
            <a:picLocks noChangeAspect="1" noChangeArrowheads="1"/>
          </p:cNvPicPr>
          <p:nvPr/>
        </p:nvPicPr>
        <p:blipFill>
          <a:blip r:embed="rId2"/>
          <a:srcRect/>
          <a:stretch>
            <a:fillRect/>
          </a:stretch>
        </p:blipFill>
        <p:spPr bwMode="auto">
          <a:xfrm>
            <a:off x="0" y="1071546"/>
            <a:ext cx="9144000" cy="5711242"/>
          </a:xfrm>
          <a:prstGeom prst="rect">
            <a:avLst/>
          </a:prstGeom>
          <a:noFill/>
          <a:ln w="9525">
            <a:noFill/>
            <a:miter lim="800000"/>
            <a:headEnd/>
            <a:tailEnd/>
          </a:ln>
          <a:effectLst/>
        </p:spPr>
      </p:pic>
    </p:spTree>
    <p:extLst>
      <p:ext uri="{BB962C8B-B14F-4D97-AF65-F5344CB8AC3E}">
        <p14:creationId xmlns:p14="http://schemas.microsoft.com/office/powerpoint/2010/main" val="298910938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Rectángulo"/>
          <p:cNvSpPr>
            <a:spLocks noChangeArrowheads="1"/>
          </p:cNvSpPr>
          <p:nvPr/>
        </p:nvSpPr>
        <p:spPr bwMode="auto">
          <a:xfrm>
            <a:off x="1143000" y="1412776"/>
            <a:ext cx="7000875" cy="5478423"/>
          </a:xfrm>
          <a:prstGeom prst="rect">
            <a:avLst/>
          </a:prstGeom>
          <a:noFill/>
          <a:ln w="9525">
            <a:noFill/>
            <a:miter lim="800000"/>
            <a:headEnd/>
            <a:tailEnd/>
          </a:ln>
        </p:spPr>
        <p:txBody>
          <a:bodyPr>
            <a:spAutoFit/>
          </a:bodyPr>
          <a:lstStyle/>
          <a:p>
            <a:pPr>
              <a:defRPr/>
            </a:pPr>
            <a:r>
              <a:rPr lang="es-MX" sz="2200" dirty="0">
                <a:solidFill>
                  <a:prstClr val="black"/>
                </a:solidFill>
                <a:latin typeface="Verdana" pitchFamily="34" charset="0"/>
                <a:ea typeface="Verdana" pitchFamily="34" charset="0"/>
                <a:cs typeface="Verdana" pitchFamily="34" charset="0"/>
              </a:rPr>
              <a:t>Por </a:t>
            </a:r>
            <a:r>
              <a:rPr lang="es-MX" sz="2200" b="1" dirty="0">
                <a:solidFill>
                  <a:prstClr val="black"/>
                </a:solidFill>
                <a:latin typeface="Verdana" pitchFamily="34" charset="0"/>
                <a:ea typeface="Verdana" pitchFamily="34" charset="0"/>
                <a:cs typeface="Verdana" pitchFamily="34" charset="0"/>
              </a:rPr>
              <a:t>impacto ambiental</a:t>
            </a:r>
            <a:r>
              <a:rPr lang="es-MX" sz="2200" dirty="0">
                <a:solidFill>
                  <a:prstClr val="black"/>
                </a:solidFill>
                <a:latin typeface="Verdana" pitchFamily="34" charset="0"/>
                <a:ea typeface="Verdana" pitchFamily="34" charset="0"/>
                <a:cs typeface="Verdana" pitchFamily="34" charset="0"/>
              </a:rPr>
              <a:t> se entiende el efecto que produce una determinada acción humana sobre el medio ambiente en sus distintos aspectos. </a:t>
            </a:r>
          </a:p>
          <a:p>
            <a:pPr>
              <a:defRPr/>
            </a:pPr>
            <a:endParaRPr lang="es-MX" sz="2200" dirty="0">
              <a:solidFill>
                <a:prstClr val="black"/>
              </a:solidFill>
              <a:latin typeface="Verdana" pitchFamily="34" charset="0"/>
              <a:ea typeface="Verdana" pitchFamily="34" charset="0"/>
              <a:cs typeface="Verdana" pitchFamily="34" charset="0"/>
            </a:endParaRPr>
          </a:p>
          <a:p>
            <a:pPr>
              <a:defRPr/>
            </a:pPr>
            <a:r>
              <a:rPr lang="es-MX" sz="2200" dirty="0">
                <a:solidFill>
                  <a:prstClr val="black"/>
                </a:solidFill>
                <a:latin typeface="Verdana" pitchFamily="34" charset="0"/>
                <a:ea typeface="Verdana" pitchFamily="34" charset="0"/>
                <a:cs typeface="Verdana" pitchFamily="34" charset="0"/>
              </a:rPr>
              <a:t>El concepto puede extenderse, con poca utilidad, a los efectos de un fenómeno natural catastrófico. </a:t>
            </a:r>
          </a:p>
          <a:p>
            <a:pPr>
              <a:defRPr/>
            </a:pPr>
            <a:endParaRPr lang="es-MX" sz="2200" dirty="0">
              <a:solidFill>
                <a:prstClr val="black"/>
              </a:solidFill>
              <a:latin typeface="Verdana" pitchFamily="34" charset="0"/>
              <a:ea typeface="Verdana" pitchFamily="34" charset="0"/>
              <a:cs typeface="Verdana" pitchFamily="34" charset="0"/>
            </a:endParaRPr>
          </a:p>
          <a:p>
            <a:pPr>
              <a:defRPr/>
            </a:pPr>
            <a:r>
              <a:rPr lang="es-MX" sz="2200" dirty="0">
                <a:solidFill>
                  <a:prstClr val="black"/>
                </a:solidFill>
                <a:latin typeface="Verdana" pitchFamily="34" charset="0"/>
                <a:ea typeface="Verdana" pitchFamily="34" charset="0"/>
                <a:cs typeface="Verdana" pitchFamily="34" charset="0"/>
              </a:rPr>
              <a:t>Técnicamente, es la alteración de la </a:t>
            </a:r>
            <a:r>
              <a:rPr lang="es-MX" sz="2200" dirty="0">
                <a:solidFill>
                  <a:prstClr val="black"/>
                </a:solidFill>
                <a:latin typeface="Verdana" pitchFamily="34" charset="0"/>
                <a:ea typeface="Verdana" pitchFamily="34" charset="0"/>
                <a:cs typeface="Verdana" pitchFamily="34" charset="0"/>
                <a:hlinkClick r:id="rId3" action="ppaction://hlinkfile" tooltip="Línea de base (medio ambiente)"/>
              </a:rPr>
              <a:t>línea de base</a:t>
            </a:r>
            <a:r>
              <a:rPr lang="es-MX" sz="2200" dirty="0">
                <a:solidFill>
                  <a:prstClr val="black"/>
                </a:solidFill>
                <a:latin typeface="Verdana" pitchFamily="34" charset="0"/>
                <a:ea typeface="Verdana" pitchFamily="34" charset="0"/>
                <a:cs typeface="Verdana" pitchFamily="34" charset="0"/>
              </a:rPr>
              <a:t>, debido a la </a:t>
            </a:r>
            <a:r>
              <a:rPr lang="es-MX" sz="2200" dirty="0">
                <a:solidFill>
                  <a:prstClr val="black"/>
                </a:solidFill>
                <a:latin typeface="Verdana" pitchFamily="34" charset="0"/>
                <a:ea typeface="Verdana" pitchFamily="34" charset="0"/>
                <a:cs typeface="Verdana" pitchFamily="34" charset="0"/>
                <a:hlinkClick r:id="rId4" action="ppaction://hlinkfile" tooltip="Influencia antropogénica sobre el clima"/>
              </a:rPr>
              <a:t>acción antrópica</a:t>
            </a:r>
            <a:r>
              <a:rPr lang="es-MX" sz="2200" dirty="0">
                <a:solidFill>
                  <a:prstClr val="black"/>
                </a:solidFill>
                <a:latin typeface="Verdana" pitchFamily="34" charset="0"/>
                <a:ea typeface="Verdana" pitchFamily="34" charset="0"/>
                <a:cs typeface="Verdana" pitchFamily="34" charset="0"/>
              </a:rPr>
              <a:t> o a eventos naturales.</a:t>
            </a:r>
          </a:p>
          <a:p>
            <a:pPr>
              <a:defRPr/>
            </a:pPr>
            <a:endParaRPr lang="es-MX" dirty="0">
              <a:solidFill>
                <a:prstClr val="black"/>
              </a:solidFill>
              <a:latin typeface="Lucida Sans Unicode" pitchFamily="34" charset="0"/>
            </a:endParaRPr>
          </a:p>
          <a:p>
            <a:pPr>
              <a:defRPr/>
            </a:pPr>
            <a:endParaRPr lang="es-MX" dirty="0">
              <a:solidFill>
                <a:prstClr val="black"/>
              </a:solidFill>
              <a:latin typeface="Lucida Sans Unicode" pitchFamily="34" charset="0"/>
            </a:endParaRPr>
          </a:p>
          <a:p>
            <a:pPr>
              <a:defRPr/>
            </a:pPr>
            <a:r>
              <a:rPr lang="es-MX" sz="1600" dirty="0">
                <a:solidFill>
                  <a:srgbClr val="FF0000"/>
                </a:solidFill>
                <a:latin typeface="Verdana" pitchFamily="34" charset="0"/>
                <a:ea typeface="Verdana" pitchFamily="34" charset="0"/>
                <a:cs typeface="Verdana" pitchFamily="34" charset="0"/>
              </a:rPr>
              <a:t>Acción </a:t>
            </a:r>
            <a:r>
              <a:rPr lang="es-MX" sz="1600" dirty="0">
                <a:solidFill>
                  <a:srgbClr val="D0BE40"/>
                </a:solidFill>
                <a:latin typeface="Verdana" pitchFamily="34" charset="0"/>
                <a:ea typeface="Verdana" pitchFamily="34" charset="0"/>
                <a:cs typeface="Verdana" pitchFamily="34" charset="0"/>
              </a:rPr>
              <a:t>antrópica</a:t>
            </a:r>
            <a:r>
              <a:rPr lang="es-MX" sz="1600" dirty="0">
                <a:solidFill>
                  <a:prstClr val="black"/>
                </a:solidFill>
                <a:latin typeface="Verdana" pitchFamily="34" charset="0"/>
                <a:ea typeface="Verdana" pitchFamily="34" charset="0"/>
                <a:cs typeface="Verdana" pitchFamily="34" charset="0"/>
              </a:rPr>
              <a:t>: </a:t>
            </a:r>
            <a:r>
              <a:rPr lang="es-MX" sz="1600" i="1" dirty="0">
                <a:solidFill>
                  <a:srgbClr val="0070C0"/>
                </a:solidFill>
                <a:latin typeface="Verdana" pitchFamily="34" charset="0"/>
                <a:ea typeface="Verdana" pitchFamily="34" charset="0"/>
                <a:cs typeface="Verdana" pitchFamily="34" charset="0"/>
              </a:rPr>
              <a:t>Actividades que desarrolla el hombre cuyo</a:t>
            </a:r>
          </a:p>
          <a:p>
            <a:pPr>
              <a:defRPr/>
            </a:pPr>
            <a:r>
              <a:rPr lang="es-MX" sz="1600" i="1" dirty="0">
                <a:solidFill>
                  <a:srgbClr val="0070C0"/>
                </a:solidFill>
                <a:latin typeface="Verdana" pitchFamily="34" charset="0"/>
                <a:ea typeface="Verdana" pitchFamily="34" charset="0"/>
                <a:cs typeface="Verdana" pitchFamily="34" charset="0"/>
              </a:rPr>
              <a:t>efecto se manifiesta en el Medio Ambiente.</a:t>
            </a:r>
          </a:p>
          <a:p>
            <a:pPr>
              <a:defRPr/>
            </a:pPr>
            <a:endParaRPr lang="es-MX" dirty="0">
              <a:solidFill>
                <a:prstClr val="black"/>
              </a:solidFill>
              <a:latin typeface="Lucida Sans Unicode" pitchFamily="34" charset="0"/>
            </a:endParaRPr>
          </a:p>
        </p:txBody>
      </p:sp>
      <p:sp>
        <p:nvSpPr>
          <p:cNvPr id="15363" name="2 CuadroTexto"/>
          <p:cNvSpPr txBox="1">
            <a:spLocks noChangeArrowheads="1"/>
          </p:cNvSpPr>
          <p:nvPr/>
        </p:nvSpPr>
        <p:spPr bwMode="auto">
          <a:xfrm>
            <a:off x="1142999" y="857250"/>
            <a:ext cx="35004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r>
              <a:rPr lang="es-MX" sz="2400" b="1" dirty="0" smtClean="0">
                <a:solidFill>
                  <a:prstClr val="black"/>
                </a:solidFill>
                <a:latin typeface="Verdana" pitchFamily="34" charset="0"/>
                <a:ea typeface="Verdana" pitchFamily="34" charset="0"/>
                <a:cs typeface="Verdana" pitchFamily="34" charset="0"/>
              </a:rPr>
              <a:t>Impacto ambiental</a:t>
            </a:r>
            <a:endParaRPr lang="es-MX" sz="2400" b="1" dirty="0">
              <a:solidFill>
                <a:prstClr val="black"/>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83596590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27296"/>
            <a:ext cx="8229600" cy="1600200"/>
          </a:xfrm>
        </p:spPr>
        <p:txBody>
          <a:bodyPr>
            <a:normAutofit/>
          </a:bodyPr>
          <a:lstStyle/>
          <a:p>
            <a:r>
              <a:rPr lang="es-ES" dirty="0" smtClean="0"/>
              <a:t>IMPACTO AMBIENTAL</a:t>
            </a:r>
          </a:p>
        </p:txBody>
      </p:sp>
      <p:sp>
        <p:nvSpPr>
          <p:cNvPr id="25603" name="Rectangle 3"/>
          <p:cNvSpPr>
            <a:spLocks noGrp="1" noChangeArrowheads="1"/>
          </p:cNvSpPr>
          <p:nvPr>
            <p:ph type="body" idx="1"/>
          </p:nvPr>
        </p:nvSpPr>
        <p:spPr>
          <a:xfrm>
            <a:off x="228600" y="2708920"/>
            <a:ext cx="8686800" cy="2714644"/>
          </a:xfrm>
        </p:spPr>
        <p:txBody>
          <a:bodyPr>
            <a:normAutofit lnSpcReduction="10000"/>
          </a:bodyPr>
          <a:lstStyle/>
          <a:p>
            <a:pPr marL="0" indent="0" algn="just">
              <a:buNone/>
            </a:pPr>
            <a:r>
              <a:rPr lang="es-ES_tradnl" sz="2400" i="1" dirty="0" smtClean="0">
                <a:solidFill>
                  <a:schemeClr val="tx1"/>
                </a:solidFill>
                <a:latin typeface="Tahoma" panose="020B0604030504040204" pitchFamily="34" charset="0"/>
                <a:ea typeface="Tahoma" panose="020B0604030504040204" pitchFamily="34" charset="0"/>
                <a:cs typeface="Tahoma" panose="020B0604030504040204" pitchFamily="34" charset="0"/>
              </a:rPr>
              <a:t>“La alteración del medio ambiente, provocada directamente por un proyecto o actividad en un área determinada”.</a:t>
            </a:r>
            <a:r>
              <a:rPr lang="es-ES" sz="2400" i="1" dirty="0" smtClean="0">
                <a:solidFill>
                  <a:schemeClr val="tx1"/>
                </a:solidFill>
                <a:latin typeface="Tahoma" panose="020B0604030504040204" pitchFamily="34" charset="0"/>
                <a:ea typeface="Tahoma" panose="020B0604030504040204" pitchFamily="34" charset="0"/>
                <a:cs typeface="Tahoma" panose="020B0604030504040204" pitchFamily="34" charset="0"/>
              </a:rPr>
              <a:t> (Ley 19.300)</a:t>
            </a:r>
          </a:p>
          <a:p>
            <a:pPr marL="0" indent="0" algn="just">
              <a:buNone/>
            </a:pPr>
            <a:endParaRPr lang="es-ES" sz="2400" i="1"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pPr marL="0" indent="0" algn="just">
              <a:buNone/>
            </a:pPr>
            <a:r>
              <a:rPr lang="es-ES_tradnl" sz="2400" i="1" dirty="0" smtClean="0">
                <a:solidFill>
                  <a:schemeClr val="tx1"/>
                </a:solidFill>
                <a:latin typeface="Tahoma" panose="020B0604030504040204" pitchFamily="34" charset="0"/>
                <a:ea typeface="Tahoma" panose="020B0604030504040204" pitchFamily="34" charset="0"/>
                <a:cs typeface="Tahoma" panose="020B0604030504040204" pitchFamily="34" charset="0"/>
              </a:rPr>
              <a:t>“Cualquier cambio en el ambiente, sea adverso o beneficioso, que es resultado total o parcial de las actividades, productos o servicios de una organización”. (</a:t>
            </a:r>
            <a:r>
              <a:rPr lang="es-ES_tradnl" sz="2400" i="1"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NCh</a:t>
            </a:r>
            <a:r>
              <a:rPr lang="es-ES_tradnl" sz="2400" i="1" dirty="0" smtClean="0">
                <a:solidFill>
                  <a:schemeClr val="tx1"/>
                </a:solidFill>
                <a:latin typeface="Tahoma" panose="020B0604030504040204" pitchFamily="34" charset="0"/>
                <a:ea typeface="Tahoma" panose="020B0604030504040204" pitchFamily="34" charset="0"/>
                <a:cs typeface="Tahoma" panose="020B0604030504040204" pitchFamily="34" charset="0"/>
              </a:rPr>
              <a:t> ISO 14000)</a:t>
            </a:r>
            <a:endParaRPr lang="es-ES" sz="2400" i="1"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482805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Effect transition="in" filter="box(in)">
                                      <p:cBhvr>
                                        <p:cTn id="7" dur="500"/>
                                        <p:tgtEl>
                                          <p:spTgt spid="2560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5603">
                                            <p:txEl>
                                              <p:pRg st="2" end="2"/>
                                            </p:txEl>
                                          </p:spTgt>
                                        </p:tgtEl>
                                        <p:attrNameLst>
                                          <p:attrName>style.visibility</p:attrName>
                                        </p:attrNameLst>
                                      </p:cBhvr>
                                      <p:to>
                                        <p:strVal val="visible"/>
                                      </p:to>
                                    </p:set>
                                    <p:animEffect transition="in" filter="box(in)">
                                      <p:cBhvr>
                                        <p:cTn id="12" dur="500"/>
                                        <p:tgtEl>
                                          <p:spTgt spid="2560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title"/>
          </p:nvPr>
        </p:nvSpPr>
        <p:spPr/>
        <p:txBody>
          <a:bodyPr>
            <a:normAutofit/>
          </a:bodyPr>
          <a:lstStyle/>
          <a:p>
            <a:r>
              <a:rPr lang="es-ES" dirty="0" smtClean="0"/>
              <a:t>ALTERACIONES NEGATIVAS</a:t>
            </a:r>
          </a:p>
        </p:txBody>
      </p:sp>
      <p:sp>
        <p:nvSpPr>
          <p:cNvPr id="26629" name="Rectangle 5"/>
          <p:cNvSpPr>
            <a:spLocks noGrp="1" noChangeArrowheads="1"/>
          </p:cNvSpPr>
          <p:nvPr>
            <p:ph type="body" idx="1"/>
          </p:nvPr>
        </p:nvSpPr>
        <p:spPr>
          <a:xfrm>
            <a:off x="251520" y="1602825"/>
            <a:ext cx="7772400" cy="4752975"/>
          </a:xfrm>
        </p:spPr>
        <p:txBody>
          <a:bodyPr>
            <a:normAutofit lnSpcReduction="10000"/>
          </a:bodyPr>
          <a:lstStyle/>
          <a:p>
            <a:pPr marL="0" indent="0" algn="just">
              <a:lnSpc>
                <a:spcPct val="80000"/>
              </a:lnSpc>
              <a:buFont typeface="Wingdings" pitchFamily="2" charset="2"/>
              <a:buChar char="q"/>
            </a:pPr>
            <a:r>
              <a:rPr lang="es-ES_tradnl" sz="2200" dirty="0" smtClean="0">
                <a:latin typeface="Franklin Gothic Book" pitchFamily="34" charset="0"/>
                <a:ea typeface="Verdana" pitchFamily="34" charset="0"/>
                <a:cs typeface="Verdana" pitchFamily="34" charset="0"/>
              </a:rPr>
              <a:t> </a:t>
            </a:r>
            <a:r>
              <a:rPr lang="es-ES_tradnl" sz="2200" dirty="0" smtClean="0">
                <a:solidFill>
                  <a:schemeClr val="tx1"/>
                </a:solidFill>
                <a:latin typeface="Tahoma" panose="020B0604030504040204" pitchFamily="34" charset="0"/>
                <a:ea typeface="Tahoma" panose="020B0604030504040204" pitchFamily="34" charset="0"/>
                <a:cs typeface="Tahoma" panose="020B0604030504040204" pitchFamily="34" charset="0"/>
              </a:rPr>
              <a:t>Emisiones a la atmósfera de contaminantes (gases, polvos, ruido)</a:t>
            </a:r>
          </a:p>
          <a:p>
            <a:pPr marL="0" indent="0" algn="just">
              <a:lnSpc>
                <a:spcPct val="80000"/>
              </a:lnSpc>
              <a:buNone/>
            </a:pPr>
            <a:endParaRPr lang="es-ES_tradnl" sz="220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pPr marL="0" indent="0" algn="just">
              <a:lnSpc>
                <a:spcPct val="80000"/>
              </a:lnSpc>
              <a:buFont typeface="Wingdings" pitchFamily="2" charset="2"/>
              <a:buChar char="q"/>
            </a:pPr>
            <a:r>
              <a:rPr lang="es-ES_tradnl" sz="2200" dirty="0" smtClean="0">
                <a:solidFill>
                  <a:schemeClr val="tx1"/>
                </a:solidFill>
                <a:latin typeface="Tahoma" panose="020B0604030504040204" pitchFamily="34" charset="0"/>
                <a:ea typeface="Tahoma" panose="020B0604030504040204" pitchFamily="34" charset="0"/>
                <a:cs typeface="Tahoma" panose="020B0604030504040204" pitchFamily="34" charset="0"/>
              </a:rPr>
              <a:t> Contaminación de las aguas, marítimas y continentales</a:t>
            </a:r>
          </a:p>
          <a:p>
            <a:pPr marL="0" indent="0" algn="just">
              <a:lnSpc>
                <a:spcPct val="80000"/>
              </a:lnSpc>
              <a:buNone/>
            </a:pPr>
            <a:endParaRPr lang="es-ES_tradnl" sz="220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pPr marL="0" indent="0" algn="just">
              <a:lnSpc>
                <a:spcPct val="80000"/>
              </a:lnSpc>
              <a:buFont typeface="Wingdings" pitchFamily="2" charset="2"/>
              <a:buChar char="q"/>
            </a:pPr>
            <a:r>
              <a:rPr lang="es-ES_tradnl" sz="2200" dirty="0" smtClean="0">
                <a:solidFill>
                  <a:schemeClr val="tx1"/>
                </a:solidFill>
                <a:latin typeface="Tahoma" panose="020B0604030504040204" pitchFamily="34" charset="0"/>
                <a:ea typeface="Tahoma" panose="020B0604030504040204" pitchFamily="34" charset="0"/>
                <a:cs typeface="Tahoma" panose="020B0604030504040204" pitchFamily="34" charset="0"/>
              </a:rPr>
              <a:t> Generación  de residuos, tóxicos, peligrosos y aún  inertes, que deben ser depositados en el suelo.</a:t>
            </a:r>
          </a:p>
          <a:p>
            <a:pPr marL="0" indent="0" algn="just">
              <a:lnSpc>
                <a:spcPct val="80000"/>
              </a:lnSpc>
              <a:buNone/>
            </a:pPr>
            <a:endParaRPr lang="es-ES_tradnl" sz="220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pPr marL="0" indent="0" algn="just">
              <a:lnSpc>
                <a:spcPct val="80000"/>
              </a:lnSpc>
              <a:buFont typeface="Wingdings" pitchFamily="2" charset="2"/>
              <a:buChar char="q"/>
            </a:pPr>
            <a:r>
              <a:rPr lang="es-ES_tradnl" sz="2200" dirty="0" smtClean="0">
                <a:solidFill>
                  <a:schemeClr val="tx1"/>
                </a:solidFill>
                <a:latin typeface="Tahoma" panose="020B0604030504040204" pitchFamily="34" charset="0"/>
                <a:ea typeface="Tahoma" panose="020B0604030504040204" pitchFamily="34" charset="0"/>
                <a:cs typeface="Tahoma" panose="020B0604030504040204" pitchFamily="34" charset="0"/>
              </a:rPr>
              <a:t> Pérdida de calidad  de suelos por erosión y contaminación.</a:t>
            </a:r>
          </a:p>
          <a:p>
            <a:pPr marL="0" indent="0" algn="just">
              <a:lnSpc>
                <a:spcPct val="80000"/>
              </a:lnSpc>
              <a:buNone/>
            </a:pPr>
            <a:endParaRPr lang="es-ES_tradnl" sz="220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pPr marL="0" indent="0" algn="just">
              <a:lnSpc>
                <a:spcPct val="80000"/>
              </a:lnSpc>
              <a:buFont typeface="Wingdings" pitchFamily="2" charset="2"/>
              <a:buChar char="q"/>
            </a:pPr>
            <a:r>
              <a:rPr lang="es-ES_tradnl" sz="2200" dirty="0" smtClean="0">
                <a:solidFill>
                  <a:schemeClr val="tx1"/>
                </a:solidFill>
                <a:latin typeface="Tahoma" panose="020B0604030504040204" pitchFamily="34" charset="0"/>
                <a:ea typeface="Tahoma" panose="020B0604030504040204" pitchFamily="34" charset="0"/>
                <a:cs typeface="Tahoma" panose="020B0604030504040204" pitchFamily="34" charset="0"/>
              </a:rPr>
              <a:t> Consumo excesivo de recursos naturales, materias primas, agua y energía.</a:t>
            </a:r>
          </a:p>
          <a:p>
            <a:pPr marL="0" indent="0" algn="just">
              <a:lnSpc>
                <a:spcPct val="80000"/>
              </a:lnSpc>
              <a:buNone/>
            </a:pPr>
            <a:endParaRPr lang="es-ES_tradnl" sz="220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pPr marL="0" indent="0" algn="just">
              <a:lnSpc>
                <a:spcPct val="80000"/>
              </a:lnSpc>
              <a:buFont typeface="Wingdings" pitchFamily="2" charset="2"/>
              <a:buChar char="q"/>
            </a:pPr>
            <a:r>
              <a:rPr lang="es-ES_tradnl" sz="2200" dirty="0" smtClean="0">
                <a:solidFill>
                  <a:schemeClr val="tx1"/>
                </a:solidFill>
                <a:latin typeface="Tahoma" panose="020B0604030504040204" pitchFamily="34" charset="0"/>
                <a:ea typeface="Tahoma" panose="020B0604030504040204" pitchFamily="34" charset="0"/>
                <a:cs typeface="Tahoma" panose="020B0604030504040204" pitchFamily="34" charset="0"/>
              </a:rPr>
              <a:t> Efectos específicos sobre los ecosistemas, como la pérdida de diversidad biológica, alteración de </a:t>
            </a:r>
            <a:r>
              <a:rPr lang="es-ES_tradnl" sz="22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habitats</a:t>
            </a:r>
            <a:r>
              <a:rPr lang="es-ES_tradnl" sz="2200" dirty="0" smtClean="0">
                <a:solidFill>
                  <a:schemeClr val="tx1"/>
                </a:solidFill>
                <a:latin typeface="Tahoma" panose="020B0604030504040204" pitchFamily="34" charset="0"/>
                <a:ea typeface="Tahoma" panose="020B0604030504040204" pitchFamily="34" charset="0"/>
                <a:cs typeface="Tahoma" panose="020B0604030504040204" pitchFamily="34" charset="0"/>
              </a:rPr>
              <a:t>, sobrexplotación, etc.</a:t>
            </a:r>
          </a:p>
        </p:txBody>
      </p:sp>
    </p:spTree>
    <p:extLst>
      <p:ext uri="{BB962C8B-B14F-4D97-AF65-F5344CB8AC3E}">
        <p14:creationId xmlns:p14="http://schemas.microsoft.com/office/powerpoint/2010/main" val="2387679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6629">
                                            <p:txEl>
                                              <p:pRg st="0" end="0"/>
                                            </p:txEl>
                                          </p:spTgt>
                                        </p:tgtEl>
                                        <p:attrNameLst>
                                          <p:attrName>style.visibility</p:attrName>
                                        </p:attrNameLst>
                                      </p:cBhvr>
                                      <p:to>
                                        <p:strVal val="visible"/>
                                      </p:to>
                                    </p:set>
                                    <p:animEffect transition="in" filter="box(in)">
                                      <p:cBhvr>
                                        <p:cTn id="7" dur="500"/>
                                        <p:tgtEl>
                                          <p:spTgt spid="2662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6629">
                                            <p:txEl>
                                              <p:pRg st="2" end="2"/>
                                            </p:txEl>
                                          </p:spTgt>
                                        </p:tgtEl>
                                        <p:attrNameLst>
                                          <p:attrName>style.visibility</p:attrName>
                                        </p:attrNameLst>
                                      </p:cBhvr>
                                      <p:to>
                                        <p:strVal val="visible"/>
                                      </p:to>
                                    </p:set>
                                    <p:animEffect transition="in" filter="box(in)">
                                      <p:cBhvr>
                                        <p:cTn id="12" dur="500"/>
                                        <p:tgtEl>
                                          <p:spTgt spid="2662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26629">
                                            <p:txEl>
                                              <p:pRg st="4" end="4"/>
                                            </p:txEl>
                                          </p:spTgt>
                                        </p:tgtEl>
                                        <p:attrNameLst>
                                          <p:attrName>style.visibility</p:attrName>
                                        </p:attrNameLst>
                                      </p:cBhvr>
                                      <p:to>
                                        <p:strVal val="visible"/>
                                      </p:to>
                                    </p:set>
                                    <p:animEffect transition="in" filter="box(in)">
                                      <p:cBhvr>
                                        <p:cTn id="17" dur="500"/>
                                        <p:tgtEl>
                                          <p:spTgt spid="26629">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26629">
                                            <p:txEl>
                                              <p:pRg st="6" end="6"/>
                                            </p:txEl>
                                          </p:spTgt>
                                        </p:tgtEl>
                                        <p:attrNameLst>
                                          <p:attrName>style.visibility</p:attrName>
                                        </p:attrNameLst>
                                      </p:cBhvr>
                                      <p:to>
                                        <p:strVal val="visible"/>
                                      </p:to>
                                    </p:set>
                                    <p:animEffect transition="in" filter="box(in)">
                                      <p:cBhvr>
                                        <p:cTn id="22" dur="500"/>
                                        <p:tgtEl>
                                          <p:spTgt spid="26629">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26629">
                                            <p:txEl>
                                              <p:pRg st="8" end="8"/>
                                            </p:txEl>
                                          </p:spTgt>
                                        </p:tgtEl>
                                        <p:attrNameLst>
                                          <p:attrName>style.visibility</p:attrName>
                                        </p:attrNameLst>
                                      </p:cBhvr>
                                      <p:to>
                                        <p:strVal val="visible"/>
                                      </p:to>
                                    </p:set>
                                    <p:animEffect transition="in" filter="box(in)">
                                      <p:cBhvr>
                                        <p:cTn id="27" dur="500"/>
                                        <p:tgtEl>
                                          <p:spTgt spid="26629">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26629">
                                            <p:txEl>
                                              <p:pRg st="10" end="10"/>
                                            </p:txEl>
                                          </p:spTgt>
                                        </p:tgtEl>
                                        <p:attrNameLst>
                                          <p:attrName>style.visibility</p:attrName>
                                        </p:attrNameLst>
                                      </p:cBhvr>
                                      <p:to>
                                        <p:strVal val="visible"/>
                                      </p:to>
                                    </p:set>
                                    <p:animEffect transition="in" filter="box(in)">
                                      <p:cBhvr>
                                        <p:cTn id="32" dur="500"/>
                                        <p:tgtEl>
                                          <p:spTgt spid="26629">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altLang="es-MX" dirty="0" smtClean="0"/>
              <a:t>MEDIO AMBIENTE FÍSICO</a:t>
            </a:r>
          </a:p>
        </p:txBody>
      </p:sp>
      <p:sp>
        <p:nvSpPr>
          <p:cNvPr id="5" name="4 Rectángulo"/>
          <p:cNvSpPr/>
          <p:nvPr/>
        </p:nvSpPr>
        <p:spPr>
          <a:xfrm>
            <a:off x="13005" y="1412776"/>
            <a:ext cx="9001156" cy="5570756"/>
          </a:xfrm>
          <a:prstGeom prst="rect">
            <a:avLst/>
          </a:prstGeom>
        </p:spPr>
        <p:txBody>
          <a:bodyPr wrap="square">
            <a:spAutoFit/>
          </a:bodyPr>
          <a:lstStyle/>
          <a:p>
            <a:pPr algn="just">
              <a:spcBef>
                <a:spcPct val="0"/>
              </a:spcBef>
            </a:pPr>
            <a:r>
              <a:rPr lang="es-ES" sz="2400" b="1" u="sng" dirty="0" smtClean="0"/>
              <a:t>RECURSOS NATURALES RENOVABLES:</a:t>
            </a:r>
          </a:p>
          <a:p>
            <a:pPr algn="just">
              <a:spcBef>
                <a:spcPct val="0"/>
              </a:spcBef>
            </a:pPr>
            <a:r>
              <a:rPr lang="es-ES" sz="2200" dirty="0" smtClean="0"/>
              <a:t>“Es un conjunto de bienes naturales susceptibles de ser aprovechados por las personas en forma permanente y sostenida si se les utiliza racionalmente, esto es, sin afectar su potencialidad productiva ni su capacidad de recuperación”. </a:t>
            </a:r>
          </a:p>
          <a:p>
            <a:pPr algn="just">
              <a:spcBef>
                <a:spcPct val="0"/>
              </a:spcBef>
            </a:pPr>
            <a:r>
              <a:rPr lang="es-ES" sz="2200" dirty="0" smtClean="0"/>
              <a:t> Algunos de los recursos naturales renovables más frágiles y necesarios para la vida son:</a:t>
            </a:r>
          </a:p>
          <a:p>
            <a:pPr lvl="1" algn="just">
              <a:spcBef>
                <a:spcPct val="0"/>
              </a:spcBef>
            </a:pPr>
            <a:r>
              <a:rPr lang="es-ES" sz="2200" dirty="0" smtClean="0"/>
              <a:t>- El Agua</a:t>
            </a:r>
          </a:p>
          <a:p>
            <a:pPr lvl="1" algn="just">
              <a:spcBef>
                <a:spcPct val="0"/>
              </a:spcBef>
            </a:pPr>
            <a:r>
              <a:rPr lang="es-ES" sz="2200" dirty="0" smtClean="0"/>
              <a:t>- Los Bosques</a:t>
            </a:r>
          </a:p>
          <a:p>
            <a:pPr lvl="1" algn="just">
              <a:spcBef>
                <a:spcPct val="0"/>
              </a:spcBef>
            </a:pPr>
            <a:r>
              <a:rPr lang="es-ES" sz="2200" dirty="0" smtClean="0"/>
              <a:t>- El Suelo</a:t>
            </a:r>
          </a:p>
          <a:p>
            <a:pPr lvl="1" algn="just">
              <a:spcBef>
                <a:spcPct val="0"/>
              </a:spcBef>
            </a:pPr>
            <a:r>
              <a:rPr lang="es-ES" sz="2200" dirty="0" smtClean="0"/>
              <a:t>- El Aire y la Atmósfera.</a:t>
            </a:r>
          </a:p>
          <a:p>
            <a:pPr lvl="1" algn="just">
              <a:spcBef>
                <a:spcPct val="0"/>
              </a:spcBef>
            </a:pPr>
            <a:endParaRPr lang="es-ES" sz="2200" dirty="0" smtClean="0"/>
          </a:p>
          <a:p>
            <a:pPr algn="just">
              <a:spcBef>
                <a:spcPct val="0"/>
              </a:spcBef>
            </a:pPr>
            <a:r>
              <a:rPr lang="es-ES" sz="2400" b="1" u="sng" dirty="0" smtClean="0"/>
              <a:t>LOS RECURSOS NATURALES NO RENOVABLES:</a:t>
            </a:r>
          </a:p>
          <a:p>
            <a:pPr algn="just">
              <a:spcBef>
                <a:spcPct val="0"/>
              </a:spcBef>
            </a:pPr>
            <a:r>
              <a:rPr lang="es-ES" sz="2200" dirty="0" smtClean="0"/>
              <a:t>“Son aquellos que al ser aprovechados por las personas se van agotando, ejemplo; los minerales”</a:t>
            </a:r>
            <a:endParaRPr lang="es-ES" altLang="es-MX" sz="2200" dirty="0" smtClean="0">
              <a:solidFill>
                <a:schemeClr val="tx2"/>
              </a:solidFill>
              <a:effectLst>
                <a:reflection blurRad="12700" stA="48000" endA="300" endPos="55000" dir="5400000" sy="-90000" algn="bl" rotWithShape="0"/>
              </a:effectLst>
              <a:ea typeface="+mj-ea"/>
              <a:cs typeface="+mj-cs"/>
            </a:endParaRPr>
          </a:p>
          <a:p>
            <a:pPr lvl="1" algn="just">
              <a:spcBef>
                <a:spcPct val="0"/>
              </a:spcBef>
            </a:pPr>
            <a:endParaRPr lang="es-ES" altLang="es-MX" sz="2200" dirty="0" smtClean="0">
              <a:solidFill>
                <a:schemeClr val="tx2"/>
              </a:solidFill>
              <a:effectLst>
                <a:reflection blurRad="12700" stA="48000" endA="300" endPos="55000" dir="5400000" sy="-90000" algn="bl" rotWithShape="0"/>
              </a:effectLst>
              <a:ea typeface="+mj-ea"/>
              <a:cs typeface="+mj-cs"/>
            </a:endParaRPr>
          </a:p>
        </p:txBody>
      </p:sp>
    </p:spTree>
    <p:extLst>
      <p:ext uri="{BB962C8B-B14F-4D97-AF65-F5344CB8AC3E}">
        <p14:creationId xmlns:p14="http://schemas.microsoft.com/office/powerpoint/2010/main" val="221430756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normAutofit/>
          </a:bodyPr>
          <a:lstStyle/>
          <a:p>
            <a:r>
              <a:rPr lang="es-ES" dirty="0" smtClean="0"/>
              <a:t>ALTERACIONES POSITIVAS</a:t>
            </a:r>
          </a:p>
        </p:txBody>
      </p:sp>
      <p:sp>
        <p:nvSpPr>
          <p:cNvPr id="29699" name="Rectangle 3"/>
          <p:cNvSpPr>
            <a:spLocks noGrp="1" noChangeArrowheads="1"/>
          </p:cNvSpPr>
          <p:nvPr>
            <p:ph idx="1"/>
          </p:nvPr>
        </p:nvSpPr>
        <p:spPr>
          <a:xfrm>
            <a:off x="228600" y="1844824"/>
            <a:ext cx="8686800" cy="4525963"/>
          </a:xfrm>
        </p:spPr>
        <p:txBody>
          <a:bodyPr/>
          <a:lstStyle/>
          <a:p>
            <a:pPr marL="0" indent="0" algn="just">
              <a:lnSpc>
                <a:spcPct val="80000"/>
              </a:lnSpc>
              <a:buFont typeface="Wingdings" pitchFamily="2" charset="2"/>
              <a:buChar char="q"/>
            </a:pPr>
            <a:r>
              <a:rPr lang="es-ES_tradnl" sz="2200" dirty="0" smtClean="0">
                <a:latin typeface="Franklin Gothic Book" pitchFamily="34" charset="0"/>
                <a:ea typeface="Verdana" pitchFamily="34" charset="0"/>
                <a:cs typeface="Verdana" pitchFamily="34" charset="0"/>
              </a:rPr>
              <a:t> </a:t>
            </a:r>
            <a:r>
              <a:rPr lang="es-ES_tradnl" sz="2200" dirty="0" smtClean="0">
                <a:solidFill>
                  <a:schemeClr val="tx1"/>
                </a:solidFill>
                <a:latin typeface="Tahoma" panose="020B0604030504040204" pitchFamily="34" charset="0"/>
                <a:ea typeface="Tahoma" panose="020B0604030504040204" pitchFamily="34" charset="0"/>
                <a:cs typeface="Tahoma" panose="020B0604030504040204" pitchFamily="34" charset="0"/>
              </a:rPr>
              <a:t>Disminución de la cesantía y efectos positivos sobre la economía de zonas deprimidas.</a:t>
            </a:r>
          </a:p>
          <a:p>
            <a:pPr marL="0" indent="0" algn="just">
              <a:lnSpc>
                <a:spcPct val="80000"/>
              </a:lnSpc>
              <a:buNone/>
            </a:pPr>
            <a:endParaRPr lang="es-ES_tradnl" sz="220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pPr marL="0" indent="0" algn="just">
              <a:lnSpc>
                <a:spcPct val="80000"/>
              </a:lnSpc>
              <a:buFont typeface="Wingdings" pitchFamily="2" charset="2"/>
              <a:buChar char="q"/>
            </a:pPr>
            <a:r>
              <a:rPr lang="es-ES_tradnl" sz="2200" dirty="0" smtClean="0">
                <a:solidFill>
                  <a:schemeClr val="tx1"/>
                </a:solidFill>
                <a:latin typeface="Tahoma" panose="020B0604030504040204" pitchFamily="34" charset="0"/>
                <a:ea typeface="Tahoma" panose="020B0604030504040204" pitchFamily="34" charset="0"/>
                <a:cs typeface="Tahoma" panose="020B0604030504040204" pitchFamily="34" charset="0"/>
              </a:rPr>
              <a:t> Mejoras en la calidad de vida de la población y en los servicios e infraestructura</a:t>
            </a:r>
          </a:p>
          <a:p>
            <a:pPr marL="0" indent="0" algn="just">
              <a:lnSpc>
                <a:spcPct val="80000"/>
              </a:lnSpc>
              <a:buNone/>
            </a:pPr>
            <a:endParaRPr lang="es-ES_tradnl" sz="220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pPr marL="0" indent="0" algn="just">
              <a:lnSpc>
                <a:spcPct val="80000"/>
              </a:lnSpc>
              <a:buFont typeface="Wingdings" pitchFamily="2" charset="2"/>
              <a:buChar char="q"/>
            </a:pPr>
            <a:r>
              <a:rPr lang="es-ES_tradnl" sz="2200" dirty="0" smtClean="0">
                <a:solidFill>
                  <a:schemeClr val="tx1"/>
                </a:solidFill>
                <a:latin typeface="Tahoma" panose="020B0604030504040204" pitchFamily="34" charset="0"/>
                <a:ea typeface="Tahoma" panose="020B0604030504040204" pitchFamily="34" charset="0"/>
                <a:cs typeface="Tahoma" panose="020B0604030504040204" pitchFamily="34" charset="0"/>
              </a:rPr>
              <a:t> Mejoras del medio natural por reforestación o por acciones específicas en esa dirección.</a:t>
            </a:r>
          </a:p>
          <a:p>
            <a:pPr marL="0" indent="0" algn="just">
              <a:lnSpc>
                <a:spcPct val="80000"/>
              </a:lnSpc>
              <a:buNone/>
            </a:pPr>
            <a:endParaRPr lang="es-ES_tradnl" sz="220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pPr marL="0" indent="0" algn="just">
              <a:lnSpc>
                <a:spcPct val="80000"/>
              </a:lnSpc>
              <a:buFont typeface="Wingdings" pitchFamily="2" charset="2"/>
              <a:buChar char="q"/>
            </a:pPr>
            <a:r>
              <a:rPr lang="es-ES_tradnl" sz="2200" dirty="0" smtClean="0">
                <a:solidFill>
                  <a:schemeClr val="tx1"/>
                </a:solidFill>
                <a:latin typeface="Tahoma" panose="020B0604030504040204" pitchFamily="34" charset="0"/>
                <a:ea typeface="Tahoma" panose="020B0604030504040204" pitchFamily="34" charset="0"/>
                <a:cs typeface="Tahoma" panose="020B0604030504040204" pitchFamily="34" charset="0"/>
              </a:rPr>
              <a:t> Protección de la biodiversidad</a:t>
            </a:r>
            <a:endParaRPr lang="es-ES" sz="220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745656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Effect transition="in" filter="box(in)">
                                      <p:cBhvr>
                                        <p:cTn id="7" dur="500"/>
                                        <p:tgtEl>
                                          <p:spTgt spid="296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9699">
                                            <p:txEl>
                                              <p:pRg st="2" end="2"/>
                                            </p:txEl>
                                          </p:spTgt>
                                        </p:tgtEl>
                                        <p:attrNameLst>
                                          <p:attrName>style.visibility</p:attrName>
                                        </p:attrNameLst>
                                      </p:cBhvr>
                                      <p:to>
                                        <p:strVal val="visible"/>
                                      </p:to>
                                    </p:set>
                                    <p:animEffect transition="in" filter="box(in)">
                                      <p:cBhvr>
                                        <p:cTn id="12" dur="500"/>
                                        <p:tgtEl>
                                          <p:spTgt spid="2969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29699">
                                            <p:txEl>
                                              <p:pRg st="4" end="4"/>
                                            </p:txEl>
                                          </p:spTgt>
                                        </p:tgtEl>
                                        <p:attrNameLst>
                                          <p:attrName>style.visibility</p:attrName>
                                        </p:attrNameLst>
                                      </p:cBhvr>
                                      <p:to>
                                        <p:strVal val="visible"/>
                                      </p:to>
                                    </p:set>
                                    <p:animEffect transition="in" filter="box(in)">
                                      <p:cBhvr>
                                        <p:cTn id="17" dur="500"/>
                                        <p:tgtEl>
                                          <p:spTgt spid="29699">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29699">
                                            <p:txEl>
                                              <p:pRg st="6" end="6"/>
                                            </p:txEl>
                                          </p:spTgt>
                                        </p:tgtEl>
                                        <p:attrNameLst>
                                          <p:attrName>style.visibility</p:attrName>
                                        </p:attrNameLst>
                                      </p:cBhvr>
                                      <p:to>
                                        <p:strVal val="visible"/>
                                      </p:to>
                                    </p:set>
                                    <p:animEffect transition="in" filter="box(in)">
                                      <p:cBhvr>
                                        <p:cTn id="22" dur="500"/>
                                        <p:tgtEl>
                                          <p:spTgt spid="2969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212122" y="-681170"/>
            <a:ext cx="8229600" cy="1600200"/>
          </a:xfrm>
        </p:spPr>
        <p:txBody>
          <a:bodyPr>
            <a:normAutofit/>
          </a:bodyPr>
          <a:lstStyle/>
          <a:p>
            <a:r>
              <a:rPr lang="es-ES" dirty="0" smtClean="0"/>
              <a:t>Impacto ambiental</a:t>
            </a:r>
          </a:p>
        </p:txBody>
      </p:sp>
      <p:grpSp>
        <p:nvGrpSpPr>
          <p:cNvPr id="5" name="Group 17"/>
          <p:cNvGrpSpPr>
            <a:grpSpLocks/>
          </p:cNvGrpSpPr>
          <p:nvPr/>
        </p:nvGrpSpPr>
        <p:grpSpPr bwMode="auto">
          <a:xfrm>
            <a:off x="1547813" y="2898797"/>
            <a:ext cx="2160000" cy="2160000"/>
            <a:chOff x="975" y="1706"/>
            <a:chExt cx="1451" cy="1497"/>
          </a:xfrm>
        </p:grpSpPr>
        <p:sp>
          <p:nvSpPr>
            <p:cNvPr id="6" name="Oval 5"/>
            <p:cNvSpPr>
              <a:spLocks noChangeArrowheads="1"/>
            </p:cNvSpPr>
            <p:nvPr/>
          </p:nvSpPr>
          <p:spPr bwMode="auto">
            <a:xfrm>
              <a:off x="975" y="1706"/>
              <a:ext cx="1451" cy="1497"/>
            </a:xfrm>
            <a:prstGeom prst="ellipse">
              <a:avLst/>
            </a:prstGeom>
            <a:noFill/>
            <a:ln w="76200">
              <a:solidFill>
                <a:schemeClr val="tx1"/>
              </a:solidFill>
              <a:round/>
              <a:headEnd/>
              <a:tailEnd/>
            </a:ln>
          </p:spPr>
          <p:txBody>
            <a:bodyPr wrap="none" anchor="ctr"/>
            <a:lstStyle/>
            <a:p>
              <a:endParaRPr lang="es-ES"/>
            </a:p>
          </p:txBody>
        </p:sp>
        <p:sp>
          <p:nvSpPr>
            <p:cNvPr id="7" name="Text Box 6"/>
            <p:cNvSpPr txBox="1">
              <a:spLocks noChangeArrowheads="1"/>
            </p:cNvSpPr>
            <p:nvPr/>
          </p:nvSpPr>
          <p:spPr bwMode="auto">
            <a:xfrm>
              <a:off x="1098" y="2070"/>
              <a:ext cx="1104" cy="634"/>
            </a:xfrm>
            <a:prstGeom prst="rect">
              <a:avLst/>
            </a:prstGeom>
            <a:noFill/>
            <a:ln w="9525">
              <a:noFill/>
              <a:miter lim="800000"/>
              <a:headEnd/>
              <a:tailEnd/>
            </a:ln>
          </p:spPr>
          <p:txBody>
            <a:bodyPr wrap="none">
              <a:spAutoFit/>
            </a:bodyPr>
            <a:lstStyle/>
            <a:p>
              <a:pPr algn="ctr"/>
              <a:r>
                <a:rPr lang="es-ES" b="1" dirty="0">
                  <a:latin typeface="Comic Sans MS" pitchFamily="66" charset="0"/>
                </a:rPr>
                <a:t>SITUACIÓN</a:t>
              </a:r>
            </a:p>
            <a:p>
              <a:pPr algn="ctr"/>
              <a:r>
                <a:rPr lang="es-ES" b="1" dirty="0">
                  <a:latin typeface="Comic Sans MS" pitchFamily="66" charset="0"/>
                </a:rPr>
                <a:t>INICIAL</a:t>
              </a:r>
            </a:p>
            <a:p>
              <a:pPr algn="ctr"/>
              <a:r>
                <a:rPr lang="es-ES" b="1" dirty="0">
                  <a:latin typeface="Comic Sans MS" pitchFamily="66" charset="0"/>
                </a:rPr>
                <a:t>“Línea Base”</a:t>
              </a:r>
            </a:p>
          </p:txBody>
        </p:sp>
      </p:grpSp>
      <p:grpSp>
        <p:nvGrpSpPr>
          <p:cNvPr id="8" name="Group 19"/>
          <p:cNvGrpSpPr>
            <a:grpSpLocks/>
          </p:cNvGrpSpPr>
          <p:nvPr/>
        </p:nvGrpSpPr>
        <p:grpSpPr bwMode="auto">
          <a:xfrm>
            <a:off x="5724525" y="840372"/>
            <a:ext cx="2160000" cy="2160000"/>
            <a:chOff x="3606" y="164"/>
            <a:chExt cx="1451" cy="1497"/>
          </a:xfrm>
        </p:grpSpPr>
        <p:sp>
          <p:nvSpPr>
            <p:cNvPr id="9" name="Oval 7"/>
            <p:cNvSpPr>
              <a:spLocks noChangeArrowheads="1"/>
            </p:cNvSpPr>
            <p:nvPr/>
          </p:nvSpPr>
          <p:spPr bwMode="auto">
            <a:xfrm>
              <a:off x="3606" y="164"/>
              <a:ext cx="1451" cy="1497"/>
            </a:xfrm>
            <a:prstGeom prst="ellipse">
              <a:avLst/>
            </a:prstGeom>
            <a:noFill/>
            <a:ln w="76200">
              <a:solidFill>
                <a:schemeClr val="tx1"/>
              </a:solidFill>
              <a:round/>
              <a:headEnd/>
              <a:tailEnd/>
            </a:ln>
          </p:spPr>
          <p:txBody>
            <a:bodyPr wrap="none" anchor="ctr"/>
            <a:lstStyle/>
            <a:p>
              <a:endParaRPr lang="es-ES"/>
            </a:p>
          </p:txBody>
        </p:sp>
        <p:sp>
          <p:nvSpPr>
            <p:cNvPr id="10" name="Text Box 9"/>
            <p:cNvSpPr txBox="1">
              <a:spLocks noChangeArrowheads="1"/>
            </p:cNvSpPr>
            <p:nvPr/>
          </p:nvSpPr>
          <p:spPr bwMode="auto">
            <a:xfrm>
              <a:off x="3787" y="572"/>
              <a:ext cx="1104" cy="634"/>
            </a:xfrm>
            <a:prstGeom prst="rect">
              <a:avLst/>
            </a:prstGeom>
            <a:noFill/>
            <a:ln w="9525">
              <a:noFill/>
              <a:miter lim="800000"/>
              <a:headEnd/>
              <a:tailEnd/>
            </a:ln>
          </p:spPr>
          <p:txBody>
            <a:bodyPr wrap="none">
              <a:spAutoFit/>
            </a:bodyPr>
            <a:lstStyle/>
            <a:p>
              <a:pPr algn="ctr"/>
              <a:r>
                <a:rPr lang="es-ES" b="1">
                  <a:latin typeface="Comic Sans MS" pitchFamily="66" charset="0"/>
                </a:rPr>
                <a:t>SITUACIÓN</a:t>
              </a:r>
            </a:p>
            <a:p>
              <a:pPr algn="ctr"/>
              <a:r>
                <a:rPr lang="es-ES" b="1">
                  <a:latin typeface="Comic Sans MS" pitchFamily="66" charset="0"/>
                </a:rPr>
                <a:t>CON </a:t>
              </a:r>
            </a:p>
            <a:p>
              <a:pPr algn="ctr"/>
              <a:r>
                <a:rPr lang="es-ES" b="1">
                  <a:latin typeface="Comic Sans MS" pitchFamily="66" charset="0"/>
                </a:rPr>
                <a:t>PROYECTO</a:t>
              </a:r>
            </a:p>
          </p:txBody>
        </p:sp>
      </p:grpSp>
      <p:grpSp>
        <p:nvGrpSpPr>
          <p:cNvPr id="11" name="Group 18"/>
          <p:cNvGrpSpPr>
            <a:grpSpLocks/>
          </p:cNvGrpSpPr>
          <p:nvPr/>
        </p:nvGrpSpPr>
        <p:grpSpPr bwMode="auto">
          <a:xfrm>
            <a:off x="5867400" y="4340834"/>
            <a:ext cx="2160000" cy="2160000"/>
            <a:chOff x="3696" y="2523"/>
            <a:chExt cx="1451" cy="1497"/>
          </a:xfrm>
        </p:grpSpPr>
        <p:sp>
          <p:nvSpPr>
            <p:cNvPr id="12" name="Oval 8"/>
            <p:cNvSpPr>
              <a:spLocks noChangeArrowheads="1"/>
            </p:cNvSpPr>
            <p:nvPr/>
          </p:nvSpPr>
          <p:spPr bwMode="auto">
            <a:xfrm>
              <a:off x="3696" y="2523"/>
              <a:ext cx="1451" cy="1497"/>
            </a:xfrm>
            <a:prstGeom prst="ellipse">
              <a:avLst/>
            </a:prstGeom>
            <a:noFill/>
            <a:ln w="76200">
              <a:solidFill>
                <a:schemeClr val="tx1"/>
              </a:solidFill>
              <a:round/>
              <a:headEnd/>
              <a:tailEnd/>
            </a:ln>
          </p:spPr>
          <p:txBody>
            <a:bodyPr wrap="none" anchor="ctr"/>
            <a:lstStyle/>
            <a:p>
              <a:endParaRPr lang="es-ES"/>
            </a:p>
          </p:txBody>
        </p:sp>
        <p:sp>
          <p:nvSpPr>
            <p:cNvPr id="13" name="Text Box 10"/>
            <p:cNvSpPr txBox="1">
              <a:spLocks noChangeArrowheads="1"/>
            </p:cNvSpPr>
            <p:nvPr/>
          </p:nvSpPr>
          <p:spPr bwMode="auto">
            <a:xfrm>
              <a:off x="3833" y="2886"/>
              <a:ext cx="1104" cy="634"/>
            </a:xfrm>
            <a:prstGeom prst="rect">
              <a:avLst/>
            </a:prstGeom>
            <a:noFill/>
            <a:ln w="9525">
              <a:noFill/>
              <a:miter lim="800000"/>
              <a:headEnd/>
              <a:tailEnd/>
            </a:ln>
          </p:spPr>
          <p:txBody>
            <a:bodyPr wrap="none">
              <a:spAutoFit/>
            </a:bodyPr>
            <a:lstStyle/>
            <a:p>
              <a:pPr algn="ctr"/>
              <a:r>
                <a:rPr lang="es-ES" b="1">
                  <a:latin typeface="Comic Sans MS" pitchFamily="66" charset="0"/>
                </a:rPr>
                <a:t>SITUACIÓN</a:t>
              </a:r>
            </a:p>
            <a:p>
              <a:pPr algn="ctr"/>
              <a:r>
                <a:rPr lang="es-ES" b="1">
                  <a:latin typeface="Comic Sans MS" pitchFamily="66" charset="0"/>
                </a:rPr>
                <a:t>SIN</a:t>
              </a:r>
            </a:p>
            <a:p>
              <a:pPr algn="ctr"/>
              <a:r>
                <a:rPr lang="es-ES" b="1">
                  <a:latin typeface="Comic Sans MS" pitchFamily="66" charset="0"/>
                </a:rPr>
                <a:t>PROYECTO</a:t>
              </a:r>
            </a:p>
          </p:txBody>
        </p:sp>
      </p:grpSp>
      <p:sp>
        <p:nvSpPr>
          <p:cNvPr id="14" name="Line 11"/>
          <p:cNvSpPr>
            <a:spLocks noChangeShapeType="1"/>
          </p:cNvSpPr>
          <p:nvPr/>
        </p:nvSpPr>
        <p:spPr bwMode="auto">
          <a:xfrm>
            <a:off x="6948488" y="3063880"/>
            <a:ext cx="0" cy="287338"/>
          </a:xfrm>
          <a:prstGeom prst="line">
            <a:avLst/>
          </a:prstGeom>
          <a:noFill/>
          <a:ln w="76200">
            <a:solidFill>
              <a:schemeClr val="tx1"/>
            </a:solidFill>
            <a:round/>
            <a:headEnd type="triangle" w="med" len="med"/>
            <a:tailEnd/>
          </a:ln>
        </p:spPr>
        <p:txBody>
          <a:bodyPr/>
          <a:lstStyle/>
          <a:p>
            <a:endParaRPr lang="es-ES"/>
          </a:p>
        </p:txBody>
      </p:sp>
      <p:sp>
        <p:nvSpPr>
          <p:cNvPr id="15" name="Line 12"/>
          <p:cNvSpPr>
            <a:spLocks noChangeShapeType="1"/>
          </p:cNvSpPr>
          <p:nvPr/>
        </p:nvSpPr>
        <p:spPr bwMode="auto">
          <a:xfrm>
            <a:off x="6948488" y="3927480"/>
            <a:ext cx="0" cy="215900"/>
          </a:xfrm>
          <a:prstGeom prst="line">
            <a:avLst/>
          </a:prstGeom>
          <a:noFill/>
          <a:ln w="76200">
            <a:solidFill>
              <a:schemeClr val="tx1"/>
            </a:solidFill>
            <a:round/>
            <a:headEnd/>
            <a:tailEnd type="triangle" w="med" len="med"/>
          </a:ln>
        </p:spPr>
        <p:txBody>
          <a:bodyPr/>
          <a:lstStyle/>
          <a:p>
            <a:endParaRPr lang="es-ES"/>
          </a:p>
        </p:txBody>
      </p:sp>
      <p:sp>
        <p:nvSpPr>
          <p:cNvPr id="16" name="Text Box 13"/>
          <p:cNvSpPr txBox="1">
            <a:spLocks noChangeArrowheads="1"/>
          </p:cNvSpPr>
          <p:nvPr/>
        </p:nvSpPr>
        <p:spPr bwMode="auto">
          <a:xfrm>
            <a:off x="5364163" y="3460753"/>
            <a:ext cx="3087687" cy="396875"/>
          </a:xfrm>
          <a:prstGeom prst="rect">
            <a:avLst/>
          </a:prstGeom>
          <a:noFill/>
          <a:ln w="9525">
            <a:noFill/>
            <a:miter lim="800000"/>
            <a:headEnd/>
            <a:tailEnd/>
          </a:ln>
        </p:spPr>
        <p:txBody>
          <a:bodyPr wrap="none">
            <a:spAutoFit/>
          </a:bodyPr>
          <a:lstStyle/>
          <a:p>
            <a:r>
              <a:rPr lang="es-ES" b="1" dirty="0">
                <a:latin typeface="Comic Sans MS" pitchFamily="66" charset="0"/>
              </a:rPr>
              <a:t>IMPACTO AMBIENTAL</a:t>
            </a:r>
          </a:p>
        </p:txBody>
      </p:sp>
      <p:sp>
        <p:nvSpPr>
          <p:cNvPr id="17" name="Line 14"/>
          <p:cNvSpPr>
            <a:spLocks noChangeShapeType="1"/>
          </p:cNvSpPr>
          <p:nvPr/>
        </p:nvSpPr>
        <p:spPr bwMode="auto">
          <a:xfrm flipV="1">
            <a:off x="3708400" y="2179660"/>
            <a:ext cx="1943100" cy="1152525"/>
          </a:xfrm>
          <a:prstGeom prst="line">
            <a:avLst/>
          </a:prstGeom>
          <a:noFill/>
          <a:ln w="57150">
            <a:solidFill>
              <a:schemeClr val="tx1"/>
            </a:solidFill>
            <a:round/>
            <a:headEnd/>
            <a:tailEnd type="triangle" w="med" len="med"/>
          </a:ln>
        </p:spPr>
        <p:txBody>
          <a:bodyPr/>
          <a:lstStyle/>
          <a:p>
            <a:endParaRPr lang="es-ES"/>
          </a:p>
        </p:txBody>
      </p:sp>
      <p:sp>
        <p:nvSpPr>
          <p:cNvPr id="18" name="Line 15"/>
          <p:cNvSpPr>
            <a:spLocks noChangeShapeType="1"/>
          </p:cNvSpPr>
          <p:nvPr/>
        </p:nvSpPr>
        <p:spPr bwMode="auto">
          <a:xfrm>
            <a:off x="3851274" y="4627585"/>
            <a:ext cx="2006609" cy="730241"/>
          </a:xfrm>
          <a:prstGeom prst="line">
            <a:avLst/>
          </a:prstGeom>
          <a:noFill/>
          <a:ln w="57150">
            <a:solidFill>
              <a:schemeClr val="tx1"/>
            </a:solidFill>
            <a:round/>
            <a:headEnd/>
            <a:tailEnd type="triangle" w="med" len="med"/>
          </a:ln>
        </p:spPr>
        <p:txBody>
          <a:bodyPr/>
          <a:lstStyle/>
          <a:p>
            <a:endParaRPr lang="es-ES"/>
          </a:p>
        </p:txBody>
      </p:sp>
    </p:spTree>
    <p:extLst>
      <p:ext uri="{BB962C8B-B14F-4D97-AF65-F5344CB8AC3E}">
        <p14:creationId xmlns:p14="http://schemas.microsoft.com/office/powerpoint/2010/main" val="4191700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11"/>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childTnLst>
                                </p:cTn>
                              </p:par>
                            </p:childTnLst>
                          </p:cTn>
                        </p:par>
                        <p:par>
                          <p:cTn id="18" fill="hold">
                            <p:stCondLst>
                              <p:cond delay="0"/>
                            </p:stCondLst>
                            <p:childTnLst>
                              <p:par>
                                <p:cTn id="19" presetID="1" presetClass="entr" presetSubtype="0"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additive="base">
                                        <p:cTn id="29" dur="500" fill="hold"/>
                                        <p:tgtEl>
                                          <p:spTgt spid="15"/>
                                        </p:tgtEl>
                                        <p:attrNameLst>
                                          <p:attrName>ppt_x</p:attrName>
                                        </p:attrNameLst>
                                      </p:cBhvr>
                                      <p:tavLst>
                                        <p:tav tm="0">
                                          <p:val>
                                            <p:strVal val="#ppt_x"/>
                                          </p:val>
                                        </p:tav>
                                        <p:tav tm="100000">
                                          <p:val>
                                            <p:strVal val="#ppt_x"/>
                                          </p:val>
                                        </p:tav>
                                      </p:tavLst>
                                    </p:anim>
                                    <p:anim calcmode="lin" valueType="num">
                                      <p:cBhvr additive="base">
                                        <p:cTn id="30" dur="500" fill="hold"/>
                                        <p:tgtEl>
                                          <p:spTgt spid="15"/>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additive="base">
                                        <p:cTn id="33" dur="500" fill="hold"/>
                                        <p:tgtEl>
                                          <p:spTgt spid="16"/>
                                        </p:tgtEl>
                                        <p:attrNameLst>
                                          <p:attrName>ppt_x</p:attrName>
                                        </p:attrNameLst>
                                      </p:cBhvr>
                                      <p:tavLst>
                                        <p:tav tm="0">
                                          <p:val>
                                            <p:strVal val="#ppt_x"/>
                                          </p:val>
                                        </p:tav>
                                        <p:tav tm="100000">
                                          <p:val>
                                            <p:strVal val="#ppt_x"/>
                                          </p:val>
                                        </p:tav>
                                      </p:tavLst>
                                    </p:anim>
                                    <p:anim calcmode="lin" valueType="num">
                                      <p:cBhvr additive="base">
                                        <p:cTn id="3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p:bldP spid="17" grpId="0" animBg="1"/>
      <p:bldP spid="18"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96566" y="-675456"/>
            <a:ext cx="8229600" cy="1600200"/>
          </a:xfrm>
        </p:spPr>
        <p:txBody>
          <a:bodyPr>
            <a:normAutofit/>
          </a:bodyPr>
          <a:lstStyle/>
          <a:p>
            <a:r>
              <a:rPr lang="es-ES" dirty="0" smtClean="0"/>
              <a:t>Inventario ambiental</a:t>
            </a:r>
            <a:endParaRPr lang="es-ES" dirty="0"/>
          </a:p>
        </p:txBody>
      </p:sp>
      <p:sp>
        <p:nvSpPr>
          <p:cNvPr id="3" name="2 Marcador de contenido"/>
          <p:cNvSpPr>
            <a:spLocks noGrp="1"/>
          </p:cNvSpPr>
          <p:nvPr>
            <p:ph idx="1"/>
          </p:nvPr>
        </p:nvSpPr>
        <p:spPr>
          <a:xfrm>
            <a:off x="285720" y="1071546"/>
            <a:ext cx="8686800" cy="5643578"/>
          </a:xfrm>
        </p:spPr>
        <p:txBody>
          <a:bodyPr>
            <a:normAutofit fontScale="92500" lnSpcReduction="10000"/>
          </a:bodyPr>
          <a:lstStyle/>
          <a:p>
            <a:pPr marL="0" indent="0" algn="just">
              <a:buNone/>
            </a:pPr>
            <a:r>
              <a:rPr lang="es-ES" sz="2200" dirty="0" smtClean="0">
                <a:solidFill>
                  <a:schemeClr val="tx1"/>
                </a:solidFill>
                <a:latin typeface="Tahoma" panose="020B0604030504040204" pitchFamily="34" charset="0"/>
                <a:ea typeface="Tahoma" panose="020B0604030504040204" pitchFamily="34" charset="0"/>
                <a:cs typeface="Tahoma" panose="020B0604030504040204" pitchFamily="34" charset="0"/>
              </a:rPr>
              <a:t>Uno de los requisitos fundamentales para poder realizar un estudio de impacto ambiental, es tener un conocimiento exacto de la zona donde se ubicará el proyecto en estudio antes de su instalación</a:t>
            </a:r>
            <a:r>
              <a:rPr lang="es-ES" sz="2200" dirty="0" smtClean="0">
                <a:latin typeface="Franklin Gothic Book" pitchFamily="34" charset="0"/>
                <a:ea typeface="Verdana" pitchFamily="34" charset="0"/>
                <a:cs typeface="Verdana" pitchFamily="34" charset="0"/>
              </a:rPr>
              <a:t>.</a:t>
            </a:r>
          </a:p>
          <a:p>
            <a:pPr marL="0" indent="0" algn="just">
              <a:buNone/>
            </a:pPr>
            <a:endParaRPr lang="es-ES" sz="1400" dirty="0" smtClean="0">
              <a:latin typeface="Franklin Gothic Book" pitchFamily="34" charset="0"/>
              <a:ea typeface="Verdana" pitchFamily="34" charset="0"/>
              <a:cs typeface="Verdana" pitchFamily="34" charset="0"/>
            </a:endParaRPr>
          </a:p>
          <a:p>
            <a:pPr marL="0" indent="0" algn="just">
              <a:buNone/>
            </a:pPr>
            <a:r>
              <a:rPr lang="es-ES" sz="2200" dirty="0" smtClean="0">
                <a:solidFill>
                  <a:schemeClr val="tx1"/>
                </a:solidFill>
                <a:latin typeface="Tahoma" panose="020B0604030504040204" pitchFamily="34" charset="0"/>
                <a:ea typeface="Tahoma" panose="020B0604030504040204" pitchFamily="34" charset="0"/>
                <a:cs typeface="Tahoma" panose="020B0604030504040204" pitchFamily="34" charset="0"/>
              </a:rPr>
              <a:t>Es evidente que el conocimiento de este estado permitirá posteriormente evaluar la viabilidad medioambiental del proyecto por comparación con la situación previa a la instalación del mismo.</a:t>
            </a:r>
          </a:p>
          <a:p>
            <a:pPr marL="0" indent="0" algn="just">
              <a:buNone/>
            </a:pPr>
            <a:endParaRPr lang="es-ES" sz="220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pPr marL="0" indent="0" algn="just">
              <a:buNone/>
            </a:pPr>
            <a:r>
              <a:rPr lang="es-ES" sz="2200" dirty="0" smtClean="0">
                <a:solidFill>
                  <a:schemeClr val="tx1"/>
                </a:solidFill>
                <a:latin typeface="Tahoma" panose="020B0604030504040204" pitchFamily="34" charset="0"/>
                <a:ea typeface="Tahoma" panose="020B0604030504040204" pitchFamily="34" charset="0"/>
                <a:cs typeface="Tahoma" panose="020B0604030504040204" pitchFamily="34" charset="0"/>
              </a:rPr>
              <a:t>El inventario medioambiental del medio receptor incluirá la identificación y estudio de todos los aspectos ambientales del lugar donde se ubicará el proyecto, así como la descripción y justificación de las posibles interacciones ecológicas más importantes.</a:t>
            </a:r>
          </a:p>
          <a:p>
            <a:pPr marL="0" indent="0" algn="just">
              <a:buNone/>
            </a:pPr>
            <a:endParaRPr lang="es-MX" sz="220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pPr marL="0" indent="0" algn="just">
              <a:buNone/>
            </a:pPr>
            <a:r>
              <a:rPr lang="es-ES" sz="2200" dirty="0" smtClean="0">
                <a:solidFill>
                  <a:schemeClr val="tx1"/>
                </a:solidFill>
                <a:latin typeface="Tahoma" panose="020B0604030504040204" pitchFamily="34" charset="0"/>
                <a:ea typeface="Tahoma" panose="020B0604030504040204" pitchFamily="34" charset="0"/>
                <a:cs typeface="Tahoma" panose="020B0604030504040204" pitchFamily="34" charset="0"/>
              </a:rPr>
              <a:t> El inventario se estructura a partir de una lista de control de parámetros de los medios físico-químico, cultural y socioeconómico. Considerando: población, fauna, flora, suelo, aire, factores climáticos, bienes materiales, comprendiendo el patrimonio arquitectónico y arqueológico, el paisaje, así como la interacción entre los factores anteriormente citados.</a:t>
            </a:r>
            <a:endParaRPr lang="es-MX" sz="22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6" name="5 Rectángulo"/>
          <p:cNvSpPr/>
          <p:nvPr/>
        </p:nvSpPr>
        <p:spPr>
          <a:xfrm>
            <a:off x="214282" y="1071546"/>
            <a:ext cx="8715404" cy="830997"/>
          </a:xfrm>
          <a:prstGeom prst="rect">
            <a:avLst/>
          </a:prstGeom>
        </p:spPr>
        <p:txBody>
          <a:bodyPr wrap="square">
            <a:spAutoFit/>
          </a:bodyPr>
          <a:lstStyle/>
          <a:p>
            <a:pPr algn="just"/>
            <a:r>
              <a:rPr lang="es-ES" sz="2400" dirty="0" smtClean="0"/>
              <a:t/>
            </a:r>
            <a:br>
              <a:rPr lang="es-ES" sz="2400" dirty="0" smtClean="0"/>
            </a:br>
            <a:endParaRPr lang="es-ES" sz="2400" dirty="0"/>
          </a:p>
        </p:txBody>
      </p:sp>
    </p:spTree>
    <p:extLst>
      <p:ext uri="{BB962C8B-B14F-4D97-AF65-F5344CB8AC3E}">
        <p14:creationId xmlns:p14="http://schemas.microsoft.com/office/powerpoint/2010/main" val="123274793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98926" y="-800100"/>
            <a:ext cx="8229600" cy="1600200"/>
          </a:xfrm>
        </p:spPr>
        <p:txBody>
          <a:bodyPr>
            <a:normAutofit/>
          </a:bodyPr>
          <a:lstStyle/>
          <a:p>
            <a:r>
              <a:rPr lang="es-ES" dirty="0" smtClean="0"/>
              <a:t>Inventario ambiental</a:t>
            </a:r>
            <a:endParaRPr lang="es-ES" dirty="0"/>
          </a:p>
        </p:txBody>
      </p:sp>
      <p:sp>
        <p:nvSpPr>
          <p:cNvPr id="3" name="2 Marcador de contenido"/>
          <p:cNvSpPr>
            <a:spLocks noGrp="1"/>
          </p:cNvSpPr>
          <p:nvPr>
            <p:ph idx="1"/>
          </p:nvPr>
        </p:nvSpPr>
        <p:spPr>
          <a:xfrm>
            <a:off x="285720" y="1214422"/>
            <a:ext cx="8686800" cy="5072098"/>
          </a:xfrm>
        </p:spPr>
        <p:txBody>
          <a:bodyPr>
            <a:normAutofit fontScale="92500" lnSpcReduction="10000"/>
          </a:bodyPr>
          <a:lstStyle/>
          <a:p>
            <a:pPr marL="0" indent="0" algn="just">
              <a:buNone/>
            </a:pPr>
            <a:r>
              <a:rPr lang="es-ES" sz="2400" dirty="0" smtClean="0">
                <a:solidFill>
                  <a:schemeClr val="tx1"/>
                </a:solidFill>
                <a:latin typeface="Tahoma" panose="020B0604030504040204" pitchFamily="34" charset="0"/>
                <a:ea typeface="Tahoma" panose="020B0604030504040204" pitchFamily="34" charset="0"/>
                <a:cs typeface="Tahoma" panose="020B0604030504040204" pitchFamily="34" charset="0"/>
              </a:rPr>
              <a:t>Para determinar la calidad del medio ambiente, sus características pertinentes y significativas deben ser medibles y cuantificables a través de indicadores e índices ambientales que permitan una gestión eficiente. </a:t>
            </a:r>
          </a:p>
          <a:p>
            <a:pPr marL="0" indent="0" algn="just">
              <a:buNone/>
            </a:pPr>
            <a:endParaRPr lang="es-ES" sz="240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pPr marL="0" indent="0" algn="just">
              <a:buNone/>
            </a:pPr>
            <a:r>
              <a:rPr lang="es-ES" sz="2400" dirty="0" smtClean="0">
                <a:solidFill>
                  <a:schemeClr val="tx1"/>
                </a:solidFill>
                <a:latin typeface="Tahoma" panose="020B0604030504040204" pitchFamily="34" charset="0"/>
                <a:ea typeface="Tahoma" panose="020B0604030504040204" pitchFamily="34" charset="0"/>
                <a:cs typeface="Tahoma" panose="020B0604030504040204" pitchFamily="34" charset="0"/>
              </a:rPr>
              <a:t>Estos indicadores deben asegurar el control de los siguientes objetivos ambientales fundamentales que permiten alcanzar el desarrollo sustentable: </a:t>
            </a:r>
          </a:p>
          <a:p>
            <a:pPr marL="0" indent="0" algn="just">
              <a:buNone/>
            </a:pPr>
            <a:endParaRPr lang="es-ES" sz="240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pPr marL="0" indent="0" algn="just">
              <a:buFont typeface="Wingdings" pitchFamily="2" charset="2"/>
              <a:buChar char="q"/>
            </a:pPr>
            <a:r>
              <a:rPr lang="es-ES" sz="2400" dirty="0" smtClean="0">
                <a:solidFill>
                  <a:schemeClr val="tx1"/>
                </a:solidFill>
                <a:latin typeface="Tahoma" panose="020B0604030504040204" pitchFamily="34" charset="0"/>
                <a:ea typeface="Tahoma" panose="020B0604030504040204" pitchFamily="34" charset="0"/>
                <a:cs typeface="Tahoma" panose="020B0604030504040204" pitchFamily="34" charset="0"/>
              </a:rPr>
              <a:t> Proteger la salud humana y el bienestar general de la población </a:t>
            </a:r>
          </a:p>
          <a:p>
            <a:pPr marL="0" indent="0" algn="just">
              <a:buFont typeface="Wingdings" pitchFamily="2" charset="2"/>
              <a:buChar char="q"/>
            </a:pPr>
            <a:endParaRPr lang="es-ES" sz="240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pPr marL="0" indent="0" algn="just">
              <a:buFont typeface="Wingdings" pitchFamily="2" charset="2"/>
              <a:buChar char="q"/>
            </a:pPr>
            <a:r>
              <a:rPr lang="es-ES" sz="2400" dirty="0" smtClean="0">
                <a:solidFill>
                  <a:schemeClr val="tx1"/>
                </a:solidFill>
                <a:latin typeface="Tahoma" panose="020B0604030504040204" pitchFamily="34" charset="0"/>
                <a:ea typeface="Tahoma" panose="020B0604030504040204" pitchFamily="34" charset="0"/>
                <a:cs typeface="Tahoma" panose="020B0604030504040204" pitchFamily="34" charset="0"/>
              </a:rPr>
              <a:t> Garantizar el aprovechamiento sustentable de los recursos </a:t>
            </a:r>
          </a:p>
          <a:p>
            <a:pPr marL="0" indent="0" algn="just">
              <a:buFont typeface="Wingdings" pitchFamily="2" charset="2"/>
              <a:buChar char="q"/>
            </a:pPr>
            <a:endParaRPr lang="es-ES" sz="240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pPr marL="0" indent="0" algn="just">
              <a:buFont typeface="Wingdings" pitchFamily="2" charset="2"/>
              <a:buChar char="q"/>
            </a:pPr>
            <a:r>
              <a:rPr lang="es-ES" sz="2400" dirty="0" smtClean="0">
                <a:solidFill>
                  <a:schemeClr val="tx1"/>
                </a:solidFill>
                <a:latin typeface="Tahoma" panose="020B0604030504040204" pitchFamily="34" charset="0"/>
                <a:ea typeface="Tahoma" panose="020B0604030504040204" pitchFamily="34" charset="0"/>
                <a:cs typeface="Tahoma" panose="020B0604030504040204" pitchFamily="34" charset="0"/>
              </a:rPr>
              <a:t> Conservar la integridad de los ecosistemas </a:t>
            </a:r>
          </a:p>
          <a:p>
            <a:pPr marL="0" indent="0" algn="just">
              <a:buNone/>
            </a:pPr>
            <a:endParaRPr lang="es-ES" sz="240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6" name="5 Rectángulo"/>
          <p:cNvSpPr/>
          <p:nvPr/>
        </p:nvSpPr>
        <p:spPr>
          <a:xfrm>
            <a:off x="214282" y="1071546"/>
            <a:ext cx="8715404" cy="830997"/>
          </a:xfrm>
          <a:prstGeom prst="rect">
            <a:avLst/>
          </a:prstGeom>
        </p:spPr>
        <p:txBody>
          <a:bodyPr wrap="square">
            <a:spAutoFit/>
          </a:bodyPr>
          <a:lstStyle/>
          <a:p>
            <a:pPr algn="just"/>
            <a:r>
              <a:rPr lang="es-ES" sz="2400" dirty="0" smtClean="0"/>
              <a:t/>
            </a:r>
            <a:br>
              <a:rPr lang="es-ES" sz="2400" dirty="0" smtClean="0"/>
            </a:br>
            <a:endParaRPr lang="es-ES" sz="2400" dirty="0"/>
          </a:p>
        </p:txBody>
      </p:sp>
    </p:spTree>
    <p:extLst>
      <p:ext uri="{BB962C8B-B14F-4D97-AF65-F5344CB8AC3E}">
        <p14:creationId xmlns:p14="http://schemas.microsoft.com/office/powerpoint/2010/main" val="145226607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323528" y="548680"/>
            <a:ext cx="8501122" cy="5362597"/>
          </a:xfrm>
          <a:prstGeom prst="rect">
            <a:avLst/>
          </a:prstGeom>
          <a:noFill/>
          <a:ln w="9525">
            <a:noFill/>
            <a:miter lim="800000"/>
            <a:headEnd/>
            <a:tailEnd/>
          </a:ln>
          <a:effectLst/>
        </p:spPr>
      </p:pic>
    </p:spTree>
    <p:extLst>
      <p:ext uri="{BB962C8B-B14F-4D97-AF65-F5344CB8AC3E}">
        <p14:creationId xmlns:p14="http://schemas.microsoft.com/office/powerpoint/2010/main" val="274286086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1 Rectángulo"/>
          <p:cNvSpPr>
            <a:spLocks noChangeArrowheads="1"/>
          </p:cNvSpPr>
          <p:nvPr/>
        </p:nvSpPr>
        <p:spPr bwMode="auto">
          <a:xfrm>
            <a:off x="928688" y="428625"/>
            <a:ext cx="7143750" cy="3816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MX" sz="2400" b="1" dirty="0">
                <a:solidFill>
                  <a:prstClr val="black"/>
                </a:solidFill>
                <a:latin typeface="Verdana" pitchFamily="34" charset="0"/>
                <a:ea typeface="Verdana" pitchFamily="34" charset="0"/>
                <a:cs typeface="Verdana" pitchFamily="34" charset="0"/>
              </a:rPr>
              <a:t>INVENTARIO AMBIENTAL</a:t>
            </a:r>
          </a:p>
          <a:p>
            <a:endParaRPr lang="es-MX" sz="2200" b="1" dirty="0">
              <a:solidFill>
                <a:prstClr val="black"/>
              </a:solidFill>
              <a:latin typeface="Verdana" pitchFamily="34" charset="0"/>
              <a:ea typeface="Verdana" pitchFamily="34" charset="0"/>
              <a:cs typeface="Verdana" pitchFamily="34" charset="0"/>
            </a:endParaRPr>
          </a:p>
          <a:p>
            <a:r>
              <a:rPr lang="es-MX" sz="2200" b="1" dirty="0">
                <a:solidFill>
                  <a:prstClr val="black"/>
                </a:solidFill>
                <a:latin typeface="Verdana" pitchFamily="34" charset="0"/>
                <a:ea typeface="Verdana" pitchFamily="34" charset="0"/>
                <a:cs typeface="Verdana" pitchFamily="34" charset="0"/>
              </a:rPr>
              <a:t> </a:t>
            </a:r>
          </a:p>
          <a:p>
            <a:r>
              <a:rPr lang="es-MX" sz="2200" dirty="0">
                <a:solidFill>
                  <a:prstClr val="black"/>
                </a:solidFill>
                <a:latin typeface="Verdana" pitchFamily="34" charset="0"/>
                <a:ea typeface="Verdana" pitchFamily="34" charset="0"/>
                <a:cs typeface="Verdana" pitchFamily="34" charset="0"/>
              </a:rPr>
              <a:t/>
            </a:r>
            <a:br>
              <a:rPr lang="es-MX" sz="2200" dirty="0">
                <a:solidFill>
                  <a:prstClr val="black"/>
                </a:solidFill>
                <a:latin typeface="Verdana" pitchFamily="34" charset="0"/>
                <a:ea typeface="Verdana" pitchFamily="34" charset="0"/>
                <a:cs typeface="Verdana" pitchFamily="34" charset="0"/>
              </a:rPr>
            </a:br>
            <a:r>
              <a:rPr lang="es-MX" sz="2200" dirty="0">
                <a:solidFill>
                  <a:prstClr val="black"/>
                </a:solidFill>
                <a:latin typeface="Verdana" pitchFamily="34" charset="0"/>
                <a:ea typeface="Verdana" pitchFamily="34" charset="0"/>
                <a:cs typeface="Verdana" pitchFamily="34" charset="0"/>
              </a:rPr>
              <a:t>Descripción completa del medio tal y como es en un área donde se plantea ubicar una determinada actuación.</a:t>
            </a:r>
          </a:p>
          <a:p>
            <a:endParaRPr lang="es-MX" sz="2200" dirty="0">
              <a:solidFill>
                <a:prstClr val="black"/>
              </a:solidFill>
              <a:latin typeface="Verdana" pitchFamily="34" charset="0"/>
              <a:ea typeface="Verdana" pitchFamily="34" charset="0"/>
              <a:cs typeface="Verdana" pitchFamily="34" charset="0"/>
            </a:endParaRPr>
          </a:p>
          <a:p>
            <a:r>
              <a:rPr lang="es-MX" sz="2200" dirty="0">
                <a:solidFill>
                  <a:prstClr val="black"/>
                </a:solidFill>
                <a:latin typeface="Verdana" pitchFamily="34" charset="0"/>
                <a:ea typeface="Verdana" pitchFamily="34" charset="0"/>
                <a:cs typeface="Verdana" pitchFamily="34" charset="0"/>
              </a:rPr>
              <a:t> El inventario se estructura a partir de una lista de control de parámetros de los medios físico-químico, cultural y socioeconómico. </a:t>
            </a:r>
          </a:p>
        </p:txBody>
      </p:sp>
    </p:spTree>
    <p:extLst>
      <p:ext uri="{BB962C8B-B14F-4D97-AF65-F5344CB8AC3E}">
        <p14:creationId xmlns:p14="http://schemas.microsoft.com/office/powerpoint/2010/main" val="393323270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043608" y="476672"/>
            <a:ext cx="7488832" cy="5170646"/>
          </a:xfrm>
          <a:prstGeom prst="rect">
            <a:avLst/>
          </a:prstGeom>
        </p:spPr>
        <p:txBody>
          <a:bodyPr wrap="square">
            <a:spAutoFit/>
          </a:bodyPr>
          <a:lstStyle/>
          <a:p>
            <a:r>
              <a:rPr lang="es-MX" sz="2200" dirty="0">
                <a:solidFill>
                  <a:prstClr val="black"/>
                </a:solidFill>
                <a:latin typeface="Verdana" pitchFamily="34" charset="0"/>
                <a:ea typeface="Verdana" pitchFamily="34" charset="0"/>
                <a:cs typeface="Verdana" pitchFamily="34" charset="0"/>
              </a:rPr>
              <a:t>El inventario ambiental, es de una gran importancia en el proceso de EIA y como parte fundamental dentro del Estudio de Impacto Ambiental, principalmente por dos razones:</a:t>
            </a:r>
          </a:p>
          <a:p>
            <a:endParaRPr lang="es-MX" sz="2200" dirty="0">
              <a:solidFill>
                <a:prstClr val="black"/>
              </a:solidFill>
              <a:latin typeface="Verdana" pitchFamily="34" charset="0"/>
              <a:ea typeface="Verdana" pitchFamily="34" charset="0"/>
              <a:cs typeface="Verdana" pitchFamily="34" charset="0"/>
            </a:endParaRPr>
          </a:p>
          <a:p>
            <a:pPr>
              <a:buFontTx/>
              <a:buChar char="-"/>
            </a:pPr>
            <a:r>
              <a:rPr lang="es-MX" sz="2200" dirty="0">
                <a:solidFill>
                  <a:prstClr val="black"/>
                </a:solidFill>
                <a:latin typeface="Verdana" pitchFamily="34" charset="0"/>
                <a:ea typeface="Verdana" pitchFamily="34" charset="0"/>
                <a:cs typeface="Verdana" pitchFamily="34" charset="0"/>
              </a:rPr>
              <a:t>Es imprescindible para poder prever las alteraciones que se pueden producir en el medio físico y social.</a:t>
            </a:r>
          </a:p>
          <a:p>
            <a:pPr>
              <a:buFontTx/>
              <a:buChar char="-"/>
            </a:pPr>
            <a:endParaRPr lang="es-MX" sz="2200" dirty="0">
              <a:solidFill>
                <a:prstClr val="black"/>
              </a:solidFill>
              <a:latin typeface="Verdana" pitchFamily="34" charset="0"/>
              <a:ea typeface="Verdana" pitchFamily="34" charset="0"/>
              <a:cs typeface="Verdana" pitchFamily="34" charset="0"/>
            </a:endParaRPr>
          </a:p>
          <a:p>
            <a:r>
              <a:rPr lang="es-MX" sz="2200" dirty="0">
                <a:solidFill>
                  <a:prstClr val="black"/>
                </a:solidFill>
                <a:latin typeface="Verdana" pitchFamily="34" charset="0"/>
                <a:ea typeface="Verdana" pitchFamily="34" charset="0"/>
                <a:cs typeface="Verdana" pitchFamily="34" charset="0"/>
              </a:rPr>
              <a:t>- Es una fuente de datos que permite evaluar, una vez que se ha realizado la obra, la magnitud de aquellas alteraciones que son difíciles de cuantificar, pudiéndose aplicar medidas correctoras a posteriori según los resultados que se vayan obteniendo en el programa de vigilancia ambiental.</a:t>
            </a:r>
          </a:p>
        </p:txBody>
      </p:sp>
    </p:spTree>
    <p:extLst>
      <p:ext uri="{BB962C8B-B14F-4D97-AF65-F5344CB8AC3E}">
        <p14:creationId xmlns:p14="http://schemas.microsoft.com/office/powerpoint/2010/main" val="422520383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Rectángulo"/>
          <p:cNvSpPr>
            <a:spLocks noChangeArrowheads="1"/>
          </p:cNvSpPr>
          <p:nvPr/>
        </p:nvSpPr>
        <p:spPr bwMode="auto">
          <a:xfrm>
            <a:off x="1185516" y="1484784"/>
            <a:ext cx="6842868"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s-MX" sz="2200" b="1" dirty="0">
                <a:solidFill>
                  <a:prstClr val="black"/>
                </a:solidFill>
                <a:latin typeface="Verdana" pitchFamily="34" charset="0"/>
                <a:ea typeface="Verdana" pitchFamily="34" charset="0"/>
                <a:cs typeface="Verdana" pitchFamily="34" charset="0"/>
              </a:rPr>
              <a:t>Objetivo del Inventario Ambiental</a:t>
            </a:r>
          </a:p>
          <a:p>
            <a:endParaRPr lang="es-MX" sz="2200" dirty="0">
              <a:solidFill>
                <a:prstClr val="black"/>
              </a:solidFill>
              <a:latin typeface="Verdana" pitchFamily="34" charset="0"/>
              <a:ea typeface="Verdana" pitchFamily="34" charset="0"/>
              <a:cs typeface="Verdana" pitchFamily="34" charset="0"/>
            </a:endParaRPr>
          </a:p>
          <a:p>
            <a:endParaRPr lang="es-MX" sz="2200" dirty="0">
              <a:solidFill>
                <a:prstClr val="black"/>
              </a:solidFill>
              <a:latin typeface="Verdana" pitchFamily="34" charset="0"/>
              <a:ea typeface="Verdana" pitchFamily="34" charset="0"/>
              <a:cs typeface="Verdana" pitchFamily="34" charset="0"/>
            </a:endParaRPr>
          </a:p>
          <a:p>
            <a:r>
              <a:rPr lang="es-MX" sz="2200" dirty="0">
                <a:solidFill>
                  <a:prstClr val="black"/>
                </a:solidFill>
                <a:latin typeface="Verdana" pitchFamily="34" charset="0"/>
                <a:ea typeface="Verdana" pitchFamily="34" charset="0"/>
                <a:cs typeface="Verdana" pitchFamily="34" charset="0"/>
              </a:rPr>
              <a:t>Descripción de los elementos medioambientales susceptibles de ser impactados por el proyecto propuesto, especialmente la población, fauna, flora, suelo, aire, factores climáticos, bienes materiales, comprendiendo el patrimonio arquitectónico y arqueológico, el paisaje, así como la interacción entre los factores anteriormente citados.</a:t>
            </a:r>
          </a:p>
        </p:txBody>
      </p:sp>
    </p:spTree>
    <p:extLst>
      <p:ext uri="{BB962C8B-B14F-4D97-AF65-F5344CB8AC3E}">
        <p14:creationId xmlns:p14="http://schemas.microsoft.com/office/powerpoint/2010/main" val="45698762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Rectángulo"/>
          <p:cNvSpPr>
            <a:spLocks noChangeArrowheads="1"/>
          </p:cNvSpPr>
          <p:nvPr/>
        </p:nvSpPr>
        <p:spPr bwMode="auto">
          <a:xfrm>
            <a:off x="1357313" y="2000250"/>
            <a:ext cx="657225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MX" sz="2400" dirty="0">
                <a:solidFill>
                  <a:prstClr val="black"/>
                </a:solidFill>
                <a:latin typeface="Verdana" pitchFamily="34" charset="0"/>
                <a:ea typeface="Verdana" pitchFamily="34" charset="0"/>
                <a:cs typeface="Verdana" pitchFamily="34" charset="0"/>
              </a:rPr>
              <a:t>Conjunto de propiedades y características de un producto o servicio que le confieren la aptitud para satisfacer necesidades expresas sin afectar negativamente al ambiente.</a:t>
            </a:r>
          </a:p>
          <a:p>
            <a:endParaRPr lang="es-MX" sz="2400" dirty="0">
              <a:solidFill>
                <a:prstClr val="black"/>
              </a:solidFill>
              <a:latin typeface="Verdana" pitchFamily="34" charset="0"/>
              <a:ea typeface="Verdana" pitchFamily="34" charset="0"/>
              <a:cs typeface="Verdana" pitchFamily="34" charset="0"/>
            </a:endParaRPr>
          </a:p>
          <a:p>
            <a:r>
              <a:rPr lang="es-MX" sz="2400" dirty="0">
                <a:solidFill>
                  <a:prstClr val="black"/>
                </a:solidFill>
                <a:latin typeface="Verdana" pitchFamily="34" charset="0"/>
                <a:ea typeface="Verdana" pitchFamily="34" charset="0"/>
                <a:cs typeface="Verdana" pitchFamily="34" charset="0"/>
              </a:rPr>
              <a:t> Este término no expresa un grado de excelencia en sentido comparativo, ni se usa en sentido cuantitativo. </a:t>
            </a:r>
          </a:p>
          <a:p>
            <a:r>
              <a:rPr lang="es-MX" sz="2400" dirty="0">
                <a:solidFill>
                  <a:prstClr val="black"/>
                </a:solidFill>
                <a:latin typeface="Verdana" pitchFamily="34" charset="0"/>
                <a:ea typeface="Verdana" pitchFamily="34" charset="0"/>
                <a:cs typeface="Verdana" pitchFamily="34" charset="0"/>
              </a:rPr>
              <a:t>  </a:t>
            </a:r>
          </a:p>
        </p:txBody>
      </p:sp>
      <p:sp>
        <p:nvSpPr>
          <p:cNvPr id="19459" name="2 CuadroTexto"/>
          <p:cNvSpPr txBox="1">
            <a:spLocks noChangeArrowheads="1"/>
          </p:cNvSpPr>
          <p:nvPr/>
        </p:nvSpPr>
        <p:spPr bwMode="auto">
          <a:xfrm>
            <a:off x="1357313" y="1071563"/>
            <a:ext cx="472685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r>
              <a:rPr lang="es-MX" sz="2200" b="1" dirty="0">
                <a:solidFill>
                  <a:prstClr val="black"/>
                </a:solidFill>
                <a:latin typeface="Verdana" pitchFamily="34" charset="0"/>
                <a:ea typeface="Verdana" pitchFamily="34" charset="0"/>
                <a:cs typeface="Verdana" pitchFamily="34" charset="0"/>
              </a:rPr>
              <a:t>CALIDAD AMBIENTAL</a:t>
            </a:r>
          </a:p>
        </p:txBody>
      </p:sp>
    </p:spTree>
    <p:extLst>
      <p:ext uri="{BB962C8B-B14F-4D97-AF65-F5344CB8AC3E}">
        <p14:creationId xmlns:p14="http://schemas.microsoft.com/office/powerpoint/2010/main" val="110950577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Rectángulo"/>
          <p:cNvSpPr>
            <a:spLocks noChangeArrowheads="1"/>
          </p:cNvSpPr>
          <p:nvPr/>
        </p:nvSpPr>
        <p:spPr bwMode="auto">
          <a:xfrm>
            <a:off x="971601" y="260648"/>
            <a:ext cx="7529462"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s-MX" sz="2200" b="1" dirty="0">
                <a:solidFill>
                  <a:prstClr val="black"/>
                </a:solidFill>
                <a:latin typeface="Verdana" pitchFamily="34" charset="0"/>
                <a:ea typeface="Verdana" pitchFamily="34" charset="0"/>
                <a:cs typeface="Verdana" pitchFamily="34" charset="0"/>
              </a:rPr>
              <a:t>Índices de Calidad ambiental </a:t>
            </a:r>
          </a:p>
          <a:p>
            <a:endParaRPr lang="es-MX" sz="2200" dirty="0">
              <a:solidFill>
                <a:prstClr val="black"/>
              </a:solidFill>
              <a:latin typeface="Verdana" pitchFamily="34" charset="0"/>
              <a:ea typeface="Verdana" pitchFamily="34" charset="0"/>
              <a:cs typeface="Verdana" pitchFamily="34" charset="0"/>
            </a:endParaRPr>
          </a:p>
          <a:p>
            <a:endParaRPr lang="es-MX" sz="2200" dirty="0">
              <a:solidFill>
                <a:prstClr val="black"/>
              </a:solidFill>
              <a:latin typeface="Verdana" pitchFamily="34" charset="0"/>
              <a:ea typeface="Verdana" pitchFamily="34" charset="0"/>
              <a:cs typeface="Verdana" pitchFamily="34" charset="0"/>
            </a:endParaRPr>
          </a:p>
          <a:p>
            <a:r>
              <a:rPr lang="es-MX" sz="2200" dirty="0">
                <a:solidFill>
                  <a:prstClr val="black"/>
                </a:solidFill>
                <a:latin typeface="Verdana" pitchFamily="34" charset="0"/>
                <a:ea typeface="Verdana" pitchFamily="34" charset="0"/>
                <a:cs typeface="Verdana" pitchFamily="34" charset="0"/>
              </a:rPr>
              <a:t>Un Indicador es una representación numérica que sintetiza información en un período de tiempo. Los indicadores ambientales son formas directas o indirectas de medir la calidad del ambiente, pueden ser utilizados para determinar la situación actual y las tendencias en la capacidad del ambiente para sustentar la salud ecológica y humana. </a:t>
            </a:r>
          </a:p>
          <a:p>
            <a:endParaRPr lang="es-MX" sz="2200" dirty="0">
              <a:solidFill>
                <a:prstClr val="black"/>
              </a:solidFill>
              <a:latin typeface="Verdana" pitchFamily="34" charset="0"/>
              <a:ea typeface="Verdana" pitchFamily="34" charset="0"/>
              <a:cs typeface="Verdana" pitchFamily="34" charset="0"/>
            </a:endParaRPr>
          </a:p>
          <a:p>
            <a:r>
              <a:rPr lang="es-MX" sz="2200" dirty="0">
                <a:solidFill>
                  <a:prstClr val="black"/>
                </a:solidFill>
                <a:latin typeface="Verdana" pitchFamily="34" charset="0"/>
                <a:ea typeface="Verdana" pitchFamily="34" charset="0"/>
                <a:cs typeface="Verdana" pitchFamily="34" charset="0"/>
              </a:rPr>
              <a:t>Para determinar la calidad ambiental del medio ambiente, sus características pertinentes y significativas deben ser medibles y cuantificables a través de indicadores e índices ambientales que permitan una gestión eficiente. </a:t>
            </a:r>
          </a:p>
        </p:txBody>
      </p:sp>
    </p:spTree>
    <p:extLst>
      <p:ext uri="{BB962C8B-B14F-4D97-AF65-F5344CB8AC3E}">
        <p14:creationId xmlns:p14="http://schemas.microsoft.com/office/powerpoint/2010/main" val="40961869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1 Rectángulo"/>
          <p:cNvSpPr>
            <a:spLocks noChangeArrowheads="1"/>
          </p:cNvSpPr>
          <p:nvPr/>
        </p:nvSpPr>
        <p:spPr bwMode="auto">
          <a:xfrm>
            <a:off x="1043608" y="857250"/>
            <a:ext cx="7560840" cy="4985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s-MX" sz="2400" b="1" dirty="0">
                <a:solidFill>
                  <a:prstClr val="black"/>
                </a:solidFill>
                <a:latin typeface="Verdana" pitchFamily="34" charset="0"/>
                <a:ea typeface="Verdana" pitchFamily="34" charset="0"/>
                <a:cs typeface="Verdana" pitchFamily="34" charset="0"/>
              </a:rPr>
              <a:t>Línea de base (medio ambiente)</a:t>
            </a:r>
          </a:p>
          <a:p>
            <a:endParaRPr lang="es-MX" b="1" dirty="0">
              <a:solidFill>
                <a:prstClr val="black"/>
              </a:solidFill>
              <a:latin typeface="Lucida Sans Unicode" pitchFamily="34" charset="0"/>
            </a:endParaRPr>
          </a:p>
          <a:p>
            <a:endParaRPr lang="es-MX" b="1" dirty="0">
              <a:solidFill>
                <a:prstClr val="black"/>
              </a:solidFill>
              <a:latin typeface="Lucida Sans Unicode" pitchFamily="34" charset="0"/>
            </a:endParaRPr>
          </a:p>
          <a:p>
            <a:endParaRPr lang="es-MX" dirty="0">
              <a:solidFill>
                <a:prstClr val="black"/>
              </a:solidFill>
              <a:latin typeface="Lucida Sans Unicode" pitchFamily="34" charset="0"/>
            </a:endParaRPr>
          </a:p>
          <a:p>
            <a:r>
              <a:rPr lang="es-MX" sz="2400" dirty="0">
                <a:solidFill>
                  <a:prstClr val="black"/>
                </a:solidFill>
                <a:latin typeface="Verdana" pitchFamily="34" charset="0"/>
                <a:ea typeface="Verdana" pitchFamily="34" charset="0"/>
                <a:cs typeface="Verdana" pitchFamily="34" charset="0"/>
              </a:rPr>
              <a:t>Se entiende por </a:t>
            </a:r>
            <a:r>
              <a:rPr lang="es-MX" sz="2400" dirty="0">
                <a:solidFill>
                  <a:prstClr val="black"/>
                </a:solidFill>
                <a:latin typeface="Verdana" pitchFamily="34" charset="0"/>
                <a:ea typeface="Verdana" pitchFamily="34" charset="0"/>
                <a:cs typeface="Verdana" pitchFamily="34" charset="0"/>
                <a:hlinkClick r:id="rId3" action="ppaction://hlinkfile" tooltip="Línea de base"/>
              </a:rPr>
              <a:t>línea de base</a:t>
            </a:r>
            <a:r>
              <a:rPr lang="es-MX" sz="2400" dirty="0">
                <a:solidFill>
                  <a:prstClr val="black"/>
                </a:solidFill>
                <a:latin typeface="Verdana" pitchFamily="34" charset="0"/>
                <a:ea typeface="Verdana" pitchFamily="34" charset="0"/>
                <a:cs typeface="Verdana" pitchFamily="34" charset="0"/>
              </a:rPr>
              <a:t>, al considerarse los estudios de </a:t>
            </a:r>
            <a:r>
              <a:rPr lang="es-MX" sz="2400" dirty="0">
                <a:solidFill>
                  <a:prstClr val="black"/>
                </a:solidFill>
                <a:latin typeface="Verdana" pitchFamily="34" charset="0"/>
                <a:ea typeface="Verdana" pitchFamily="34" charset="0"/>
                <a:cs typeface="Verdana" pitchFamily="34" charset="0"/>
                <a:hlinkClick r:id="rId4" action="ppaction://hlinkfile" tooltip="Impacto ambiental"/>
              </a:rPr>
              <a:t>impacto ambiental</a:t>
            </a:r>
            <a:r>
              <a:rPr lang="es-MX" sz="2400" dirty="0">
                <a:solidFill>
                  <a:prstClr val="black"/>
                </a:solidFill>
                <a:latin typeface="Verdana" pitchFamily="34" charset="0"/>
                <a:ea typeface="Verdana" pitchFamily="34" charset="0"/>
                <a:cs typeface="Verdana" pitchFamily="34" charset="0"/>
              </a:rPr>
              <a:t>, a la descripción de la situación actual, en la fecha del estudio, sin influencia de nuevas intervenciones antrópicas.</a:t>
            </a:r>
          </a:p>
          <a:p>
            <a:endParaRPr lang="es-MX" sz="2400" dirty="0">
              <a:solidFill>
                <a:prstClr val="black"/>
              </a:solidFill>
              <a:latin typeface="Verdana" pitchFamily="34" charset="0"/>
              <a:ea typeface="Verdana" pitchFamily="34" charset="0"/>
              <a:cs typeface="Verdana" pitchFamily="34" charset="0"/>
            </a:endParaRPr>
          </a:p>
          <a:p>
            <a:r>
              <a:rPr lang="es-MX" sz="2400" dirty="0">
                <a:solidFill>
                  <a:prstClr val="black"/>
                </a:solidFill>
                <a:latin typeface="Verdana" pitchFamily="34" charset="0"/>
                <a:ea typeface="Verdana" pitchFamily="34" charset="0"/>
                <a:cs typeface="Verdana" pitchFamily="34" charset="0"/>
              </a:rPr>
              <a:t> En otras palabras es la fotografía de la situación ambiental imperante, considerando todas las </a:t>
            </a:r>
            <a:r>
              <a:rPr lang="es-MX" sz="2400" dirty="0">
                <a:solidFill>
                  <a:prstClr val="black"/>
                </a:solidFill>
                <a:latin typeface="Verdana" pitchFamily="34" charset="0"/>
                <a:ea typeface="Verdana" pitchFamily="34" charset="0"/>
                <a:cs typeface="Verdana" pitchFamily="34" charset="0"/>
                <a:hlinkClick r:id="rId5" action="ppaction://hlinkfile" tooltip="Variables ambientales"/>
              </a:rPr>
              <a:t>variables ambientales</a:t>
            </a:r>
            <a:r>
              <a:rPr lang="es-MX" sz="2400" dirty="0">
                <a:solidFill>
                  <a:prstClr val="black"/>
                </a:solidFill>
                <a:latin typeface="Verdana" pitchFamily="34" charset="0"/>
                <a:ea typeface="Verdana" pitchFamily="34" charset="0"/>
                <a:cs typeface="Verdana" pitchFamily="34" charset="0"/>
              </a:rPr>
              <a:t>, en el momento que se ejecuta el estudio</a:t>
            </a:r>
            <a:r>
              <a:rPr lang="es-MX" sz="2400" dirty="0">
                <a:solidFill>
                  <a:prstClr val="black"/>
                </a:solidFill>
                <a:latin typeface="Lucida Sans Unicode" pitchFamily="34" charset="0"/>
              </a:rPr>
              <a:t>. </a:t>
            </a:r>
          </a:p>
        </p:txBody>
      </p:sp>
    </p:spTree>
    <p:extLst>
      <p:ext uri="{BB962C8B-B14F-4D97-AF65-F5344CB8AC3E}">
        <p14:creationId xmlns:p14="http://schemas.microsoft.com/office/powerpoint/2010/main" val="25680218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Rectángulo"/>
          <p:cNvSpPr>
            <a:spLocks noChangeArrowheads="1"/>
          </p:cNvSpPr>
          <p:nvPr/>
        </p:nvSpPr>
        <p:spPr bwMode="auto">
          <a:xfrm>
            <a:off x="1357313" y="1357313"/>
            <a:ext cx="7000875" cy="449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MX" sz="2200" b="1" dirty="0">
                <a:solidFill>
                  <a:prstClr val="black"/>
                </a:solidFill>
                <a:latin typeface="Verdana" pitchFamily="34" charset="0"/>
                <a:ea typeface="Verdana" pitchFamily="34" charset="0"/>
                <a:cs typeface="Verdana" pitchFamily="34" charset="0"/>
              </a:rPr>
              <a:t>Indicadores Ambientales </a:t>
            </a:r>
          </a:p>
          <a:p>
            <a:endParaRPr lang="es-MX" sz="2200" dirty="0">
              <a:solidFill>
                <a:prstClr val="black"/>
              </a:solidFill>
              <a:latin typeface="Verdana" pitchFamily="34" charset="0"/>
              <a:ea typeface="Verdana" pitchFamily="34" charset="0"/>
              <a:cs typeface="Verdana" pitchFamily="34" charset="0"/>
            </a:endParaRPr>
          </a:p>
          <a:p>
            <a:r>
              <a:rPr lang="es-MX" sz="2200" dirty="0">
                <a:solidFill>
                  <a:prstClr val="black"/>
                </a:solidFill>
                <a:latin typeface="Verdana" pitchFamily="34" charset="0"/>
                <a:ea typeface="Verdana" pitchFamily="34" charset="0"/>
                <a:cs typeface="Verdana" pitchFamily="34" charset="0"/>
              </a:rPr>
              <a:t>Los tomadores de decisiones requieren de información oportuna, precisa y fiable acerca del medio ambiente y el desarrollo sustentable. </a:t>
            </a:r>
          </a:p>
          <a:p>
            <a:endParaRPr lang="es-MX" sz="2200" dirty="0">
              <a:solidFill>
                <a:prstClr val="black"/>
              </a:solidFill>
              <a:latin typeface="Verdana" pitchFamily="34" charset="0"/>
              <a:ea typeface="Verdana" pitchFamily="34" charset="0"/>
              <a:cs typeface="Verdana" pitchFamily="34" charset="0"/>
            </a:endParaRPr>
          </a:p>
          <a:p>
            <a:r>
              <a:rPr lang="es-MX" sz="2200" dirty="0">
                <a:solidFill>
                  <a:prstClr val="black"/>
                </a:solidFill>
                <a:latin typeface="Verdana" pitchFamily="34" charset="0"/>
                <a:ea typeface="Verdana" pitchFamily="34" charset="0"/>
                <a:cs typeface="Verdana" pitchFamily="34" charset="0"/>
              </a:rPr>
              <a:t>Los indicadores poseen el potencial de constituir importantes herramientas en la comunicación de la información científica y técnica. </a:t>
            </a:r>
          </a:p>
          <a:p>
            <a:endParaRPr lang="es-MX" sz="2200" dirty="0">
              <a:solidFill>
                <a:prstClr val="black"/>
              </a:solidFill>
              <a:latin typeface="Verdana" pitchFamily="34" charset="0"/>
              <a:ea typeface="Verdana" pitchFamily="34" charset="0"/>
              <a:cs typeface="Verdana" pitchFamily="34" charset="0"/>
            </a:endParaRPr>
          </a:p>
          <a:p>
            <a:r>
              <a:rPr lang="es-MX" sz="2200" dirty="0">
                <a:solidFill>
                  <a:prstClr val="black"/>
                </a:solidFill>
                <a:latin typeface="Verdana" pitchFamily="34" charset="0"/>
                <a:ea typeface="Verdana" pitchFamily="34" charset="0"/>
                <a:cs typeface="Verdana" pitchFamily="34" charset="0"/>
              </a:rPr>
              <a:t>Asimismo, pueden facilitar el acceso a dicha información a los diferentes grupos de usuarios, y así transformar la información en acción. </a:t>
            </a:r>
          </a:p>
        </p:txBody>
      </p:sp>
    </p:spTree>
    <p:extLst>
      <p:ext uri="{BB962C8B-B14F-4D97-AF65-F5344CB8AC3E}">
        <p14:creationId xmlns:p14="http://schemas.microsoft.com/office/powerpoint/2010/main" val="210236725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Rectángulo"/>
          <p:cNvSpPr>
            <a:spLocks noChangeArrowheads="1"/>
          </p:cNvSpPr>
          <p:nvPr/>
        </p:nvSpPr>
        <p:spPr bwMode="auto">
          <a:xfrm>
            <a:off x="1000125" y="1214438"/>
            <a:ext cx="6858000"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MX" sz="2200" b="1" dirty="0">
                <a:solidFill>
                  <a:prstClr val="black"/>
                </a:solidFill>
                <a:latin typeface="Verdana" pitchFamily="34" charset="0"/>
                <a:ea typeface="Verdana" pitchFamily="34" charset="0"/>
                <a:cs typeface="Verdana" pitchFamily="34" charset="0"/>
              </a:rPr>
              <a:t>La importancia del desarrollo de indicadores </a:t>
            </a:r>
          </a:p>
          <a:p>
            <a:pPr>
              <a:buFont typeface="Wingdings" pitchFamily="2" charset="2"/>
              <a:buChar char="ü"/>
            </a:pPr>
            <a:endParaRPr lang="es-MX" sz="2200" b="1" dirty="0">
              <a:solidFill>
                <a:prstClr val="black"/>
              </a:solidFill>
              <a:latin typeface="Verdana" pitchFamily="34" charset="0"/>
              <a:ea typeface="Verdana" pitchFamily="34" charset="0"/>
              <a:cs typeface="Verdana" pitchFamily="34" charset="0"/>
            </a:endParaRPr>
          </a:p>
          <a:p>
            <a:r>
              <a:rPr lang="es-MX" sz="2200" dirty="0">
                <a:solidFill>
                  <a:prstClr val="black"/>
                </a:solidFill>
                <a:latin typeface="Verdana" pitchFamily="34" charset="0"/>
                <a:ea typeface="Verdana" pitchFamily="34" charset="0"/>
                <a:cs typeface="Verdana" pitchFamily="34" charset="0"/>
              </a:rPr>
              <a:t>Radica en tres objetivos ambientales fundamentales que permiten alcanzar el desarrollo sustentable: </a:t>
            </a:r>
          </a:p>
          <a:p>
            <a:pPr>
              <a:buFont typeface="Wingdings" pitchFamily="2" charset="2"/>
              <a:buChar char="ü"/>
            </a:pPr>
            <a:endParaRPr lang="es-MX" sz="2200" dirty="0">
              <a:solidFill>
                <a:prstClr val="black"/>
              </a:solidFill>
              <a:latin typeface="Verdana" pitchFamily="34" charset="0"/>
              <a:ea typeface="Verdana" pitchFamily="34" charset="0"/>
              <a:cs typeface="Verdana" pitchFamily="34" charset="0"/>
            </a:endParaRPr>
          </a:p>
          <a:p>
            <a:pPr>
              <a:buFont typeface="Wingdings" pitchFamily="2" charset="2"/>
              <a:buChar char="ü"/>
            </a:pPr>
            <a:r>
              <a:rPr lang="es-MX" sz="2200" dirty="0">
                <a:solidFill>
                  <a:prstClr val="black"/>
                </a:solidFill>
                <a:latin typeface="Verdana" pitchFamily="34" charset="0"/>
                <a:ea typeface="Verdana" pitchFamily="34" charset="0"/>
                <a:cs typeface="Verdana" pitchFamily="34" charset="0"/>
              </a:rPr>
              <a:t> Proteger la salud humana y el bienestar general de la población </a:t>
            </a:r>
          </a:p>
          <a:p>
            <a:pPr>
              <a:buFont typeface="Wingdings" pitchFamily="2" charset="2"/>
              <a:buChar char="ü"/>
            </a:pPr>
            <a:endParaRPr lang="es-MX" sz="2200" dirty="0">
              <a:solidFill>
                <a:prstClr val="black"/>
              </a:solidFill>
              <a:latin typeface="Verdana" pitchFamily="34" charset="0"/>
              <a:ea typeface="Verdana" pitchFamily="34" charset="0"/>
              <a:cs typeface="Verdana" pitchFamily="34" charset="0"/>
            </a:endParaRPr>
          </a:p>
          <a:p>
            <a:pPr>
              <a:buFont typeface="Wingdings" pitchFamily="2" charset="2"/>
              <a:buChar char="ü"/>
            </a:pPr>
            <a:r>
              <a:rPr lang="es-MX" sz="2200" dirty="0">
                <a:solidFill>
                  <a:prstClr val="black"/>
                </a:solidFill>
                <a:latin typeface="Verdana" pitchFamily="34" charset="0"/>
                <a:ea typeface="Verdana" pitchFamily="34" charset="0"/>
                <a:cs typeface="Verdana" pitchFamily="34" charset="0"/>
              </a:rPr>
              <a:t> Garantizar el aprovechamiento sustentable de los recursos </a:t>
            </a:r>
          </a:p>
          <a:p>
            <a:pPr>
              <a:buFont typeface="Wingdings" pitchFamily="2" charset="2"/>
              <a:buChar char="ü"/>
            </a:pPr>
            <a:endParaRPr lang="es-MX" sz="2200" dirty="0">
              <a:solidFill>
                <a:prstClr val="black"/>
              </a:solidFill>
              <a:latin typeface="Verdana" pitchFamily="34" charset="0"/>
              <a:ea typeface="Verdana" pitchFamily="34" charset="0"/>
              <a:cs typeface="Verdana" pitchFamily="34" charset="0"/>
            </a:endParaRPr>
          </a:p>
          <a:p>
            <a:pPr>
              <a:buFont typeface="Wingdings" pitchFamily="2" charset="2"/>
              <a:buChar char="ü"/>
            </a:pPr>
            <a:r>
              <a:rPr lang="es-MX" sz="2200" dirty="0">
                <a:solidFill>
                  <a:prstClr val="black"/>
                </a:solidFill>
                <a:latin typeface="Verdana" pitchFamily="34" charset="0"/>
                <a:ea typeface="Verdana" pitchFamily="34" charset="0"/>
                <a:cs typeface="Verdana" pitchFamily="34" charset="0"/>
              </a:rPr>
              <a:t> Conservar la integridad de los ecosistemas </a:t>
            </a:r>
          </a:p>
        </p:txBody>
      </p:sp>
    </p:spTree>
    <p:extLst>
      <p:ext uri="{BB962C8B-B14F-4D97-AF65-F5344CB8AC3E}">
        <p14:creationId xmlns:p14="http://schemas.microsoft.com/office/powerpoint/2010/main" val="142602649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a:bodyPr>
          <a:lstStyle/>
          <a:p>
            <a:pPr fontAlgn="auto">
              <a:spcAft>
                <a:spcPts val="0"/>
              </a:spcAft>
              <a:defRPr/>
            </a:pPr>
            <a:r>
              <a:rPr lang="es-MX" sz="2400" dirty="0" smtClean="0">
                <a:solidFill>
                  <a:schemeClr val="tx1"/>
                </a:solidFill>
                <a:latin typeface="Verdana" pitchFamily="34" charset="0"/>
                <a:ea typeface="Verdana" pitchFamily="34" charset="0"/>
                <a:cs typeface="Verdana" pitchFamily="34" charset="0"/>
              </a:rPr>
              <a:t>IDENTIFICACIÓN DE  Y EVALUACIÓN DE VARIACIONES     	Y ALTERACIONES  ( IMPACTOS</a:t>
            </a:r>
            <a:r>
              <a:rPr lang="es-MX" sz="2400" dirty="0" smtClean="0">
                <a:solidFill>
                  <a:schemeClr val="tx1"/>
                </a:solidFill>
              </a:rPr>
              <a:t>)</a:t>
            </a:r>
            <a:endParaRPr lang="es-MX" sz="2400" dirty="0">
              <a:solidFill>
                <a:schemeClr val="tx1"/>
              </a:solidFill>
            </a:endParaRPr>
          </a:p>
        </p:txBody>
      </p:sp>
      <p:sp>
        <p:nvSpPr>
          <p:cNvPr id="23554" name="1 Marcador de contenido"/>
          <p:cNvSpPr>
            <a:spLocks noGrp="1"/>
          </p:cNvSpPr>
          <p:nvPr>
            <p:ph idx="1"/>
          </p:nvPr>
        </p:nvSpPr>
        <p:spPr>
          <a:xfrm>
            <a:off x="301625" y="1593304"/>
            <a:ext cx="8504238" cy="4572000"/>
          </a:xfrm>
        </p:spPr>
        <p:txBody>
          <a:bodyPr>
            <a:noAutofit/>
          </a:bodyPr>
          <a:lstStyle/>
          <a:p>
            <a:r>
              <a:rPr lang="es-MX" sz="1900" dirty="0" smtClean="0">
                <a:solidFill>
                  <a:schemeClr val="tx1"/>
                </a:solidFill>
                <a:latin typeface="Verdana" pitchFamily="34" charset="0"/>
                <a:ea typeface="Verdana" pitchFamily="34" charset="0"/>
                <a:cs typeface="Verdana" pitchFamily="34" charset="0"/>
              </a:rPr>
              <a:t>Una vez realizado el análisis de los elementos del proyecto que se han definido como posibles causa de impacto, se procede a la identificación y valoración de las alteraciones concretas.</a:t>
            </a:r>
          </a:p>
          <a:p>
            <a:pPr>
              <a:buFont typeface="Wingdings 3" pitchFamily="18" charset="2"/>
              <a:buNone/>
            </a:pPr>
            <a:endParaRPr lang="es-MX" sz="1900" dirty="0" smtClean="0">
              <a:solidFill>
                <a:schemeClr val="tx1"/>
              </a:solidFill>
              <a:latin typeface="Verdana" pitchFamily="34" charset="0"/>
              <a:ea typeface="Verdana" pitchFamily="34" charset="0"/>
              <a:cs typeface="Verdana" pitchFamily="34" charset="0"/>
            </a:endParaRPr>
          </a:p>
          <a:p>
            <a:r>
              <a:rPr lang="es-MX" sz="1900" dirty="0" smtClean="0">
                <a:solidFill>
                  <a:schemeClr val="tx1"/>
                </a:solidFill>
                <a:latin typeface="Verdana" pitchFamily="34" charset="0"/>
                <a:ea typeface="Verdana" pitchFamily="34" charset="0"/>
                <a:cs typeface="Verdana" pitchFamily="34" charset="0"/>
              </a:rPr>
              <a:t>En esta etapa del estudio se hace una predicción a priori su posible incidencia  ( del proyecto) en el medio ambiente ( biofísico y social).</a:t>
            </a:r>
          </a:p>
          <a:p>
            <a:endParaRPr lang="es-MX" sz="1900" dirty="0" smtClean="0">
              <a:solidFill>
                <a:schemeClr val="tx1"/>
              </a:solidFill>
              <a:latin typeface="Verdana" pitchFamily="34" charset="0"/>
              <a:ea typeface="Verdana" pitchFamily="34" charset="0"/>
              <a:cs typeface="Verdana" pitchFamily="34" charset="0"/>
            </a:endParaRPr>
          </a:p>
          <a:p>
            <a:r>
              <a:rPr lang="es-MX" sz="1900" dirty="0" smtClean="0">
                <a:solidFill>
                  <a:schemeClr val="tx1"/>
                </a:solidFill>
                <a:latin typeface="Verdana" pitchFamily="34" charset="0"/>
                <a:ea typeface="Verdana" pitchFamily="34" charset="0"/>
                <a:cs typeface="Verdana" pitchFamily="34" charset="0"/>
              </a:rPr>
              <a:t>Para ello se hace necesario una comparación de la zona afectada </a:t>
            </a:r>
            <a:r>
              <a:rPr lang="es-MX" sz="1900" b="1" dirty="0" smtClean="0">
                <a:solidFill>
                  <a:schemeClr val="tx1"/>
                </a:solidFill>
                <a:latin typeface="Verdana" pitchFamily="34" charset="0"/>
                <a:ea typeface="Verdana" pitchFamily="34" charset="0"/>
                <a:cs typeface="Verdana" pitchFamily="34" charset="0"/>
              </a:rPr>
              <a:t>&lt;&lt;</a:t>
            </a:r>
            <a:r>
              <a:rPr lang="es-MX" sz="1900" dirty="0" smtClean="0">
                <a:solidFill>
                  <a:schemeClr val="tx1"/>
                </a:solidFill>
                <a:latin typeface="Verdana" pitchFamily="34" charset="0"/>
                <a:ea typeface="Verdana" pitchFamily="34" charset="0"/>
                <a:cs typeface="Verdana" pitchFamily="34" charset="0"/>
              </a:rPr>
              <a:t>Sin</a:t>
            </a:r>
            <a:r>
              <a:rPr lang="es-MX" sz="1900" b="1" dirty="0" smtClean="0">
                <a:solidFill>
                  <a:schemeClr val="tx1"/>
                </a:solidFill>
                <a:latin typeface="Verdana" pitchFamily="34" charset="0"/>
                <a:ea typeface="Verdana" pitchFamily="34" charset="0"/>
                <a:cs typeface="Verdana" pitchFamily="34" charset="0"/>
              </a:rPr>
              <a:t>&gt;&gt; </a:t>
            </a:r>
            <a:r>
              <a:rPr lang="es-MX" sz="1900" dirty="0" smtClean="0">
                <a:solidFill>
                  <a:schemeClr val="tx1"/>
                </a:solidFill>
                <a:latin typeface="Verdana" pitchFamily="34" charset="0"/>
                <a:ea typeface="Verdana" pitchFamily="34" charset="0"/>
                <a:cs typeface="Verdana" pitchFamily="34" charset="0"/>
              </a:rPr>
              <a:t>el proyecto ( Línea base) y </a:t>
            </a:r>
            <a:r>
              <a:rPr lang="es-MX" sz="1900" b="1" dirty="0" smtClean="0">
                <a:solidFill>
                  <a:schemeClr val="tx1"/>
                </a:solidFill>
                <a:latin typeface="Verdana" pitchFamily="34" charset="0"/>
                <a:ea typeface="Verdana" pitchFamily="34" charset="0"/>
                <a:cs typeface="Verdana" pitchFamily="34" charset="0"/>
              </a:rPr>
              <a:t>&lt;&lt;</a:t>
            </a:r>
            <a:r>
              <a:rPr lang="es-MX" sz="1900" dirty="0" smtClean="0">
                <a:solidFill>
                  <a:schemeClr val="tx1"/>
                </a:solidFill>
                <a:latin typeface="Verdana" pitchFamily="34" charset="0"/>
                <a:ea typeface="Verdana" pitchFamily="34" charset="0"/>
                <a:cs typeface="Verdana" pitchFamily="34" charset="0"/>
              </a:rPr>
              <a:t>con </a:t>
            </a:r>
            <a:r>
              <a:rPr lang="es-MX" sz="1900" b="1" dirty="0" smtClean="0">
                <a:solidFill>
                  <a:schemeClr val="tx1"/>
                </a:solidFill>
                <a:latin typeface="Verdana" pitchFamily="34" charset="0"/>
                <a:ea typeface="Verdana" pitchFamily="34" charset="0"/>
                <a:cs typeface="Verdana" pitchFamily="34" charset="0"/>
              </a:rPr>
              <a:t>&gt;&gt;</a:t>
            </a:r>
            <a:r>
              <a:rPr lang="es-MX" sz="1900" dirty="0" smtClean="0">
                <a:solidFill>
                  <a:schemeClr val="tx1"/>
                </a:solidFill>
                <a:latin typeface="Verdana" pitchFamily="34" charset="0"/>
                <a:ea typeface="Verdana" pitchFamily="34" charset="0"/>
                <a:cs typeface="Verdana" pitchFamily="34" charset="0"/>
              </a:rPr>
              <a:t>el proyecto.</a:t>
            </a:r>
          </a:p>
          <a:p>
            <a:r>
              <a:rPr lang="es-MX" sz="1900" dirty="0" smtClean="0">
                <a:solidFill>
                  <a:schemeClr val="tx1"/>
                </a:solidFill>
                <a:latin typeface="Verdana" pitchFamily="34" charset="0"/>
                <a:ea typeface="Verdana" pitchFamily="34" charset="0"/>
                <a:cs typeface="Verdana" pitchFamily="34" charset="0"/>
              </a:rPr>
              <a:t>Identificamos tres sub fases:</a:t>
            </a:r>
          </a:p>
          <a:p>
            <a:pPr>
              <a:buFont typeface="Wingdings 3" pitchFamily="18" charset="2"/>
              <a:buNone/>
            </a:pPr>
            <a:r>
              <a:rPr lang="es-MX" sz="1900" dirty="0" smtClean="0">
                <a:solidFill>
                  <a:schemeClr val="tx1"/>
                </a:solidFill>
                <a:latin typeface="Verdana" pitchFamily="34" charset="0"/>
                <a:ea typeface="Verdana" pitchFamily="34" charset="0"/>
                <a:cs typeface="Verdana" pitchFamily="34" charset="0"/>
              </a:rPr>
              <a:t>		1.- Identificar de las alteraciones concretas.</a:t>
            </a:r>
          </a:p>
          <a:p>
            <a:pPr>
              <a:buFont typeface="Wingdings 3" pitchFamily="18" charset="2"/>
              <a:buNone/>
            </a:pPr>
            <a:r>
              <a:rPr lang="es-MX" sz="1900" dirty="0" smtClean="0">
                <a:solidFill>
                  <a:schemeClr val="tx1"/>
                </a:solidFill>
                <a:latin typeface="Verdana" pitchFamily="34" charset="0"/>
                <a:ea typeface="Verdana" pitchFamily="34" charset="0"/>
                <a:cs typeface="Verdana" pitchFamily="34" charset="0"/>
              </a:rPr>
              <a:t>		2.-Asignar valor a las alteraciones.</a:t>
            </a:r>
          </a:p>
          <a:p>
            <a:pPr>
              <a:buFont typeface="Wingdings 3" pitchFamily="18" charset="2"/>
              <a:buNone/>
            </a:pPr>
            <a:r>
              <a:rPr lang="es-MX" sz="1900" dirty="0" smtClean="0">
                <a:solidFill>
                  <a:schemeClr val="tx1"/>
                </a:solidFill>
                <a:latin typeface="Verdana" pitchFamily="34" charset="0"/>
                <a:ea typeface="Verdana" pitchFamily="34" charset="0"/>
                <a:cs typeface="Verdana" pitchFamily="34" charset="0"/>
              </a:rPr>
              <a:t>		3.-Emitir un juicio respecto de la viabilidad medioambiental</a:t>
            </a:r>
          </a:p>
          <a:p>
            <a:pPr>
              <a:buFont typeface="Wingdings 3" pitchFamily="18" charset="2"/>
              <a:buNone/>
            </a:pPr>
            <a:r>
              <a:rPr lang="es-MX" sz="1900" dirty="0" smtClean="0">
                <a:solidFill>
                  <a:schemeClr val="tx1"/>
                </a:solidFill>
                <a:latin typeface="Verdana" pitchFamily="34" charset="0"/>
                <a:ea typeface="Verdana" pitchFamily="34" charset="0"/>
                <a:cs typeface="Verdana" pitchFamily="34" charset="0"/>
              </a:rPr>
              <a:t>		     del Proyecto , identificando las condiciones de desarrollo.</a:t>
            </a:r>
          </a:p>
        </p:txBody>
      </p:sp>
    </p:spTree>
    <p:extLst>
      <p:ext uri="{BB962C8B-B14F-4D97-AF65-F5344CB8AC3E}">
        <p14:creationId xmlns:p14="http://schemas.microsoft.com/office/powerpoint/2010/main" val="331071084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2 Título"/>
          <p:cNvSpPr>
            <a:spLocks noGrp="1"/>
          </p:cNvSpPr>
          <p:nvPr>
            <p:ph type="title"/>
          </p:nvPr>
        </p:nvSpPr>
        <p:spPr/>
        <p:txBody>
          <a:bodyPr/>
          <a:lstStyle/>
          <a:p>
            <a:r>
              <a:rPr lang="es-MX" sz="2400" dirty="0" smtClean="0">
                <a:solidFill>
                  <a:srgbClr val="7B9899"/>
                </a:solidFill>
              </a:rPr>
              <a:t>	</a:t>
            </a:r>
            <a:r>
              <a:rPr lang="es-MX" sz="2200" dirty="0" smtClean="0">
                <a:solidFill>
                  <a:schemeClr val="tx1"/>
                </a:solidFill>
                <a:latin typeface="Verdana" pitchFamily="34" charset="0"/>
                <a:ea typeface="Verdana" pitchFamily="34" charset="0"/>
                <a:cs typeface="Verdana" pitchFamily="34" charset="0"/>
              </a:rPr>
              <a:t>       </a:t>
            </a:r>
            <a:r>
              <a:rPr lang="es-MX" sz="2400" dirty="0" smtClean="0">
                <a:solidFill>
                  <a:schemeClr val="tx1"/>
                </a:solidFill>
                <a:latin typeface="Verdana" pitchFamily="34" charset="0"/>
                <a:ea typeface="Verdana" pitchFamily="34" charset="0"/>
                <a:cs typeface="Verdana" pitchFamily="34" charset="0"/>
              </a:rPr>
              <a:t>Lista de Impactos a considerar</a:t>
            </a:r>
          </a:p>
        </p:txBody>
      </p:sp>
      <p:sp>
        <p:nvSpPr>
          <p:cNvPr id="24578" name="1 Marcador de contenido"/>
          <p:cNvSpPr>
            <a:spLocks noGrp="1"/>
          </p:cNvSpPr>
          <p:nvPr>
            <p:ph idx="1"/>
          </p:nvPr>
        </p:nvSpPr>
        <p:spPr>
          <a:xfrm>
            <a:off x="301625" y="1527175"/>
            <a:ext cx="8504238" cy="4572000"/>
          </a:xfrm>
        </p:spPr>
        <p:txBody>
          <a:bodyPr>
            <a:normAutofit/>
          </a:bodyPr>
          <a:lstStyle/>
          <a:p>
            <a:r>
              <a:rPr lang="es-MX" sz="1900" dirty="0" smtClean="0">
                <a:solidFill>
                  <a:schemeClr val="tx1"/>
                </a:solidFill>
                <a:latin typeface="Verdana" pitchFamily="34" charset="0"/>
                <a:ea typeface="Verdana" pitchFamily="34" charset="0"/>
                <a:cs typeface="Verdana" pitchFamily="34" charset="0"/>
              </a:rPr>
              <a:t>Un ejemplo puede ser el siguiente:</a:t>
            </a:r>
          </a:p>
          <a:p>
            <a:pPr>
              <a:buFont typeface="Wingdings 3" pitchFamily="18" charset="2"/>
              <a:buNone/>
            </a:pPr>
            <a:r>
              <a:rPr lang="es-MX" sz="1900" dirty="0" smtClean="0">
                <a:solidFill>
                  <a:schemeClr val="tx1"/>
                </a:solidFill>
                <a:latin typeface="Verdana" pitchFamily="34" charset="0"/>
                <a:ea typeface="Verdana" pitchFamily="34" charset="0"/>
                <a:cs typeface="Verdana" pitchFamily="34" charset="0"/>
              </a:rPr>
              <a:t>    1.- Factores físicos:</a:t>
            </a:r>
          </a:p>
          <a:p>
            <a:pPr>
              <a:buFont typeface="Wingdings 3" pitchFamily="18" charset="2"/>
              <a:buNone/>
            </a:pPr>
            <a:r>
              <a:rPr lang="es-MX" sz="1900" dirty="0" smtClean="0">
                <a:solidFill>
                  <a:schemeClr val="tx1"/>
                </a:solidFill>
                <a:latin typeface="Verdana" pitchFamily="34" charset="0"/>
                <a:ea typeface="Verdana" pitchFamily="34" charset="0"/>
                <a:cs typeface="Verdana" pitchFamily="34" charset="0"/>
              </a:rPr>
              <a:t>			-Perturbaciones significativas en los suelos .</a:t>
            </a:r>
          </a:p>
          <a:p>
            <a:pPr>
              <a:buFont typeface="Wingdings 3" pitchFamily="18" charset="2"/>
              <a:buNone/>
            </a:pPr>
            <a:r>
              <a:rPr lang="es-MX" sz="1900" dirty="0" smtClean="0">
                <a:solidFill>
                  <a:schemeClr val="tx1"/>
                </a:solidFill>
                <a:latin typeface="Verdana" pitchFamily="34" charset="0"/>
                <a:ea typeface="Verdana" pitchFamily="34" charset="0"/>
                <a:cs typeface="Verdana" pitchFamily="34" charset="0"/>
              </a:rPr>
              <a:t>			-Erosión hundimiento inestabilidad</a:t>
            </a:r>
          </a:p>
          <a:p>
            <a:pPr>
              <a:buFont typeface="Wingdings 3" pitchFamily="18" charset="2"/>
              <a:buNone/>
            </a:pPr>
            <a:r>
              <a:rPr lang="es-MX" sz="1900" dirty="0" smtClean="0">
                <a:solidFill>
                  <a:schemeClr val="tx1"/>
                </a:solidFill>
                <a:latin typeface="Verdana" pitchFamily="34" charset="0"/>
                <a:ea typeface="Verdana" pitchFamily="34" charset="0"/>
                <a:cs typeface="Verdana" pitchFamily="34" charset="0"/>
              </a:rPr>
              <a:t>			-Alteraciones de los cursos de aguas.</a:t>
            </a:r>
          </a:p>
          <a:p>
            <a:pPr>
              <a:buFont typeface="Wingdings 3" pitchFamily="18" charset="2"/>
              <a:buNone/>
            </a:pPr>
            <a:r>
              <a:rPr lang="es-MX" sz="1900" dirty="0" smtClean="0">
                <a:solidFill>
                  <a:schemeClr val="tx1"/>
                </a:solidFill>
                <a:latin typeface="Verdana" pitchFamily="34" charset="0"/>
                <a:ea typeface="Verdana" pitchFamily="34" charset="0"/>
                <a:cs typeface="Verdana" pitchFamily="34" charset="0"/>
              </a:rPr>
              <a:t>			-Efectos sobre la calidad ,cantidad o disponibilidad</a:t>
            </a:r>
          </a:p>
          <a:p>
            <a:pPr>
              <a:buFont typeface="Wingdings 3" pitchFamily="18" charset="2"/>
              <a:buNone/>
            </a:pPr>
            <a:r>
              <a:rPr lang="es-MX" sz="1900" dirty="0" smtClean="0">
                <a:solidFill>
                  <a:schemeClr val="tx1"/>
                </a:solidFill>
                <a:latin typeface="Verdana" pitchFamily="34" charset="0"/>
                <a:ea typeface="Verdana" pitchFamily="34" charset="0"/>
                <a:cs typeface="Verdana" pitchFamily="34" charset="0"/>
              </a:rPr>
              <a:t>			  de las aguas superficiales o subterráneas.</a:t>
            </a:r>
          </a:p>
          <a:p>
            <a:pPr>
              <a:buFont typeface="Wingdings 3" pitchFamily="18" charset="2"/>
              <a:buNone/>
            </a:pPr>
            <a:r>
              <a:rPr lang="es-MX" sz="1900" dirty="0" smtClean="0">
                <a:solidFill>
                  <a:schemeClr val="tx1"/>
                </a:solidFill>
                <a:latin typeface="Verdana" pitchFamily="34" charset="0"/>
                <a:ea typeface="Verdana" pitchFamily="34" charset="0"/>
                <a:cs typeface="Verdana" pitchFamily="34" charset="0"/>
              </a:rPr>
              <a:t>			-Impacto sobre las zonas </a:t>
            </a:r>
            <a:r>
              <a:rPr lang="es-MX" sz="1900" dirty="0" err="1" smtClean="0">
                <a:solidFill>
                  <a:schemeClr val="tx1"/>
                </a:solidFill>
                <a:latin typeface="Verdana" pitchFamily="34" charset="0"/>
                <a:ea typeface="Verdana" pitchFamily="34" charset="0"/>
                <a:cs typeface="Verdana" pitchFamily="34" charset="0"/>
              </a:rPr>
              <a:t>húmedas,los</a:t>
            </a:r>
            <a:r>
              <a:rPr lang="es-MX" sz="1900" dirty="0" smtClean="0">
                <a:solidFill>
                  <a:schemeClr val="tx1"/>
                </a:solidFill>
                <a:latin typeface="Verdana" pitchFamily="34" charset="0"/>
                <a:ea typeface="Verdana" pitchFamily="34" charset="0"/>
                <a:cs typeface="Verdana" pitchFamily="34" charset="0"/>
              </a:rPr>
              <a:t> lagos y los </a:t>
            </a:r>
          </a:p>
          <a:p>
            <a:pPr>
              <a:buFont typeface="Wingdings 3" pitchFamily="18" charset="2"/>
              <a:buNone/>
            </a:pPr>
            <a:r>
              <a:rPr lang="es-MX" sz="1900" dirty="0" smtClean="0">
                <a:solidFill>
                  <a:schemeClr val="tx1"/>
                </a:solidFill>
                <a:latin typeface="Verdana" pitchFamily="34" charset="0"/>
                <a:ea typeface="Verdana" pitchFamily="34" charset="0"/>
                <a:cs typeface="Verdana" pitchFamily="34" charset="0"/>
              </a:rPr>
              <a:t>			  estuarios.</a:t>
            </a:r>
          </a:p>
          <a:p>
            <a:pPr>
              <a:buFont typeface="Wingdings 3" pitchFamily="18" charset="2"/>
              <a:buNone/>
            </a:pPr>
            <a:r>
              <a:rPr lang="es-MX" sz="1900" dirty="0" smtClean="0">
                <a:solidFill>
                  <a:schemeClr val="tx1"/>
                </a:solidFill>
                <a:latin typeface="Verdana" pitchFamily="34" charset="0"/>
                <a:ea typeface="Verdana" pitchFamily="34" charset="0"/>
                <a:cs typeface="Verdana" pitchFamily="34" charset="0"/>
              </a:rPr>
              <a:t>			-Potencial de salinizar el suelo o las aguas.</a:t>
            </a:r>
          </a:p>
          <a:p>
            <a:pPr>
              <a:buFont typeface="Wingdings 3" pitchFamily="18" charset="2"/>
              <a:buNone/>
            </a:pPr>
            <a:r>
              <a:rPr lang="es-MX" sz="1900" dirty="0" smtClean="0">
                <a:solidFill>
                  <a:schemeClr val="tx1"/>
                </a:solidFill>
                <a:latin typeface="Verdana" pitchFamily="34" charset="0"/>
                <a:ea typeface="Verdana" pitchFamily="34" charset="0"/>
                <a:cs typeface="Verdana" pitchFamily="34" charset="0"/>
              </a:rPr>
              <a:t>			-Impacto sobre los procesos costeros , incluyendo 		             los  movimientos circulatorios  y la acción de las    			 olas.</a:t>
            </a:r>
          </a:p>
        </p:txBody>
      </p:sp>
    </p:spTree>
    <p:extLst>
      <p:ext uri="{BB962C8B-B14F-4D97-AF65-F5344CB8AC3E}">
        <p14:creationId xmlns:p14="http://schemas.microsoft.com/office/powerpoint/2010/main" val="16881696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1 CuadroTexto"/>
          <p:cNvSpPr txBox="1">
            <a:spLocks noChangeArrowheads="1"/>
          </p:cNvSpPr>
          <p:nvPr/>
        </p:nvSpPr>
        <p:spPr bwMode="auto">
          <a:xfrm>
            <a:off x="899592" y="332656"/>
            <a:ext cx="8058150" cy="618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r>
              <a:rPr lang="es-MX" sz="2200" dirty="0">
                <a:solidFill>
                  <a:prstClr val="black"/>
                </a:solidFill>
                <a:latin typeface="Verdana" pitchFamily="34" charset="0"/>
                <a:ea typeface="Verdana" pitchFamily="34" charset="0"/>
                <a:cs typeface="Verdana" pitchFamily="34" charset="0"/>
              </a:rPr>
              <a:t>2.- Factores biológicos.</a:t>
            </a:r>
          </a:p>
          <a:p>
            <a:endParaRPr lang="es-MX" sz="2200" dirty="0">
              <a:solidFill>
                <a:prstClr val="black"/>
              </a:solidFill>
              <a:latin typeface="Verdana" pitchFamily="34" charset="0"/>
              <a:ea typeface="Verdana" pitchFamily="34" charset="0"/>
              <a:cs typeface="Verdana" pitchFamily="34" charset="0"/>
            </a:endParaRPr>
          </a:p>
          <a:p>
            <a:endParaRPr lang="es-MX" sz="2200" dirty="0">
              <a:solidFill>
                <a:prstClr val="black"/>
              </a:solidFill>
              <a:latin typeface="Verdana" pitchFamily="34" charset="0"/>
              <a:ea typeface="Verdana" pitchFamily="34" charset="0"/>
              <a:cs typeface="Verdana" pitchFamily="34" charset="0"/>
            </a:endParaRPr>
          </a:p>
          <a:p>
            <a:r>
              <a:rPr lang="es-MX" sz="2200" dirty="0">
                <a:solidFill>
                  <a:prstClr val="black"/>
                </a:solidFill>
                <a:latin typeface="Verdana" pitchFamily="34" charset="0"/>
                <a:ea typeface="Verdana" pitchFamily="34" charset="0"/>
                <a:cs typeface="Verdana" pitchFamily="34" charset="0"/>
              </a:rPr>
              <a:t>                  </a:t>
            </a:r>
            <a:r>
              <a:rPr lang="es-MX" sz="2200" dirty="0" smtClean="0">
                <a:solidFill>
                  <a:prstClr val="black"/>
                </a:solidFill>
                <a:latin typeface="Verdana" pitchFamily="34" charset="0"/>
                <a:ea typeface="Verdana" pitchFamily="34" charset="0"/>
                <a:cs typeface="Verdana" pitchFamily="34" charset="0"/>
              </a:rPr>
              <a:t>- </a:t>
            </a:r>
            <a:r>
              <a:rPr lang="es-MX" sz="2200" dirty="0">
                <a:solidFill>
                  <a:prstClr val="black"/>
                </a:solidFill>
                <a:latin typeface="Verdana" pitchFamily="34" charset="0"/>
                <a:ea typeface="Verdana" pitchFamily="34" charset="0"/>
                <a:cs typeface="Verdana" pitchFamily="34" charset="0"/>
              </a:rPr>
              <a:t>Impacto sobre la biodiversidad </a:t>
            </a:r>
            <a:r>
              <a:rPr lang="es-MX" sz="2200" dirty="0" smtClean="0">
                <a:solidFill>
                  <a:prstClr val="black"/>
                </a:solidFill>
                <a:latin typeface="Verdana" pitchFamily="34" charset="0"/>
                <a:ea typeface="Verdana" pitchFamily="34" charset="0"/>
                <a:cs typeface="Verdana" pitchFamily="34" charset="0"/>
              </a:rPr>
              <a:t>			incluyendo </a:t>
            </a:r>
            <a:r>
              <a:rPr lang="es-MX" sz="2200" dirty="0" err="1">
                <a:solidFill>
                  <a:prstClr val="black"/>
                </a:solidFill>
                <a:latin typeface="Verdana" pitchFamily="34" charset="0"/>
                <a:ea typeface="Verdana" pitchFamily="34" charset="0"/>
                <a:cs typeface="Verdana" pitchFamily="34" charset="0"/>
              </a:rPr>
              <a:t>habitats</a:t>
            </a:r>
            <a:r>
              <a:rPr lang="es-MX" sz="2200" dirty="0">
                <a:solidFill>
                  <a:prstClr val="black"/>
                </a:solidFill>
                <a:latin typeface="Verdana" pitchFamily="34" charset="0"/>
                <a:ea typeface="Verdana" pitchFamily="34" charset="0"/>
                <a:cs typeface="Verdana" pitchFamily="34" charset="0"/>
              </a:rPr>
              <a:t> y especies </a:t>
            </a:r>
          </a:p>
          <a:p>
            <a:r>
              <a:rPr lang="es-MX" sz="2200" dirty="0">
                <a:solidFill>
                  <a:prstClr val="black"/>
                </a:solidFill>
                <a:latin typeface="Verdana" pitchFamily="34" charset="0"/>
                <a:ea typeface="Verdana" pitchFamily="34" charset="0"/>
                <a:cs typeface="Verdana" pitchFamily="34" charset="0"/>
              </a:rPr>
              <a:t>	         protegidas.</a:t>
            </a:r>
          </a:p>
          <a:p>
            <a:endParaRPr lang="es-MX" sz="2200" dirty="0">
              <a:solidFill>
                <a:prstClr val="black"/>
              </a:solidFill>
              <a:latin typeface="Verdana" pitchFamily="34" charset="0"/>
              <a:ea typeface="Verdana" pitchFamily="34" charset="0"/>
              <a:cs typeface="Verdana" pitchFamily="34" charset="0"/>
            </a:endParaRPr>
          </a:p>
          <a:p>
            <a:r>
              <a:rPr lang="es-MX" sz="2200" dirty="0">
                <a:solidFill>
                  <a:prstClr val="black"/>
                </a:solidFill>
                <a:latin typeface="Verdana" pitchFamily="34" charset="0"/>
                <a:ea typeface="Verdana" pitchFamily="34" charset="0"/>
                <a:cs typeface="Verdana" pitchFamily="34" charset="0"/>
              </a:rPr>
              <a:t>	       -Impacto sobre los procesos ecológicos y su </a:t>
            </a:r>
            <a:r>
              <a:rPr lang="es-MX" sz="2200" dirty="0" smtClean="0">
                <a:solidFill>
                  <a:prstClr val="black"/>
                </a:solidFill>
                <a:latin typeface="Verdana" pitchFamily="34" charset="0"/>
                <a:ea typeface="Verdana" pitchFamily="34" charset="0"/>
                <a:cs typeface="Verdana" pitchFamily="34" charset="0"/>
              </a:rPr>
              <a:t>		mantenimiento</a:t>
            </a:r>
            <a:r>
              <a:rPr lang="es-MX" sz="2200" dirty="0">
                <a:solidFill>
                  <a:prstClr val="black"/>
                </a:solidFill>
                <a:latin typeface="Verdana" pitchFamily="34" charset="0"/>
                <a:ea typeface="Verdana" pitchFamily="34" charset="0"/>
                <a:cs typeface="Verdana" pitchFamily="34" charset="0"/>
              </a:rPr>
              <a:t>.</a:t>
            </a:r>
          </a:p>
          <a:p>
            <a:endParaRPr lang="es-MX" sz="2200" dirty="0">
              <a:solidFill>
                <a:prstClr val="black"/>
              </a:solidFill>
              <a:latin typeface="Verdana" pitchFamily="34" charset="0"/>
              <a:ea typeface="Verdana" pitchFamily="34" charset="0"/>
              <a:cs typeface="Verdana" pitchFamily="34" charset="0"/>
            </a:endParaRPr>
          </a:p>
          <a:p>
            <a:r>
              <a:rPr lang="es-MX" sz="2200" dirty="0">
                <a:solidFill>
                  <a:prstClr val="black"/>
                </a:solidFill>
                <a:latin typeface="Verdana" pitchFamily="34" charset="0"/>
                <a:ea typeface="Verdana" pitchFamily="34" charset="0"/>
                <a:cs typeface="Verdana" pitchFamily="34" charset="0"/>
              </a:rPr>
              <a:t>	       -Disminución o modificación importante de </a:t>
            </a:r>
            <a:r>
              <a:rPr lang="es-MX" sz="2200" dirty="0" smtClean="0">
                <a:solidFill>
                  <a:prstClr val="black"/>
                </a:solidFill>
                <a:latin typeface="Verdana" pitchFamily="34" charset="0"/>
                <a:ea typeface="Verdana" pitchFamily="34" charset="0"/>
                <a:cs typeface="Verdana" pitchFamily="34" charset="0"/>
              </a:rPr>
              <a:t>		la </a:t>
            </a:r>
            <a:r>
              <a:rPr lang="es-MX" sz="2200" dirty="0">
                <a:solidFill>
                  <a:prstClr val="black"/>
                </a:solidFill>
                <a:latin typeface="Verdana" pitchFamily="34" charset="0"/>
                <a:ea typeface="Verdana" pitchFamily="34" charset="0"/>
                <a:cs typeface="Verdana" pitchFamily="34" charset="0"/>
              </a:rPr>
              <a:t>vegetación</a:t>
            </a:r>
          </a:p>
          <a:p>
            <a:r>
              <a:rPr lang="es-MX" sz="2200" dirty="0">
                <a:solidFill>
                  <a:prstClr val="black"/>
                </a:solidFill>
                <a:latin typeface="Verdana" pitchFamily="34" charset="0"/>
                <a:ea typeface="Verdana" pitchFamily="34" charset="0"/>
                <a:cs typeface="Verdana" pitchFamily="34" charset="0"/>
              </a:rPr>
              <a:t>	        autóctona.</a:t>
            </a:r>
          </a:p>
          <a:p>
            <a:endParaRPr lang="es-MX" sz="2200" dirty="0">
              <a:solidFill>
                <a:prstClr val="black"/>
              </a:solidFill>
              <a:latin typeface="Verdana" pitchFamily="34" charset="0"/>
              <a:ea typeface="Verdana" pitchFamily="34" charset="0"/>
              <a:cs typeface="Verdana" pitchFamily="34" charset="0"/>
            </a:endParaRPr>
          </a:p>
          <a:p>
            <a:r>
              <a:rPr lang="es-MX" sz="2200" dirty="0">
                <a:solidFill>
                  <a:prstClr val="black"/>
                </a:solidFill>
                <a:latin typeface="Verdana" pitchFamily="34" charset="0"/>
                <a:ea typeface="Verdana" pitchFamily="34" charset="0"/>
                <a:cs typeface="Verdana" pitchFamily="34" charset="0"/>
              </a:rPr>
              <a:t>	       -Impacto sobre la flora y la fauna no </a:t>
            </a:r>
            <a:r>
              <a:rPr lang="es-MX" sz="2200" dirty="0" smtClean="0">
                <a:solidFill>
                  <a:prstClr val="black"/>
                </a:solidFill>
                <a:latin typeface="Verdana" pitchFamily="34" charset="0"/>
                <a:ea typeface="Verdana" pitchFamily="34" charset="0"/>
                <a:cs typeface="Verdana" pitchFamily="34" charset="0"/>
              </a:rPr>
              <a:t>			común</a:t>
            </a:r>
            <a:r>
              <a:rPr lang="es-MX" sz="2200" dirty="0">
                <a:solidFill>
                  <a:prstClr val="black"/>
                </a:solidFill>
                <a:latin typeface="Verdana" pitchFamily="34" charset="0"/>
                <a:ea typeface="Verdana" pitchFamily="34" charset="0"/>
                <a:cs typeface="Verdana" pitchFamily="34" charset="0"/>
              </a:rPr>
              <a:t>.</a:t>
            </a:r>
          </a:p>
          <a:p>
            <a:endParaRPr lang="es-MX" sz="2200" dirty="0">
              <a:solidFill>
                <a:prstClr val="black"/>
              </a:solidFill>
              <a:latin typeface="Verdana" pitchFamily="34" charset="0"/>
              <a:ea typeface="Verdana" pitchFamily="34" charset="0"/>
              <a:cs typeface="Verdana" pitchFamily="34" charset="0"/>
            </a:endParaRPr>
          </a:p>
          <a:p>
            <a:r>
              <a:rPr lang="es-MX" sz="2200" dirty="0">
                <a:solidFill>
                  <a:prstClr val="black"/>
                </a:solidFill>
                <a:latin typeface="Verdana" pitchFamily="34" charset="0"/>
                <a:ea typeface="Verdana" pitchFamily="34" charset="0"/>
                <a:cs typeface="Verdana" pitchFamily="34" charset="0"/>
              </a:rPr>
              <a:t>	       - Uso de elementos tóxicos o peligrosos	.</a:t>
            </a:r>
          </a:p>
        </p:txBody>
      </p:sp>
    </p:spTree>
    <p:extLst>
      <p:ext uri="{BB962C8B-B14F-4D97-AF65-F5344CB8AC3E}">
        <p14:creationId xmlns:p14="http://schemas.microsoft.com/office/powerpoint/2010/main" val="114177046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2 CuadroTexto"/>
          <p:cNvSpPr txBox="1">
            <a:spLocks noChangeArrowheads="1"/>
          </p:cNvSpPr>
          <p:nvPr/>
        </p:nvSpPr>
        <p:spPr bwMode="auto">
          <a:xfrm>
            <a:off x="839862" y="415816"/>
            <a:ext cx="7215188" cy="6478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r>
              <a:rPr lang="es-MX" sz="1900" dirty="0">
                <a:solidFill>
                  <a:prstClr val="black"/>
                </a:solidFill>
                <a:latin typeface="Verdana" pitchFamily="34" charset="0"/>
                <a:ea typeface="Verdana" pitchFamily="34" charset="0"/>
                <a:cs typeface="Verdana" pitchFamily="34" charset="0"/>
              </a:rPr>
              <a:t>3:-Uso del suelo:</a:t>
            </a:r>
          </a:p>
          <a:p>
            <a:endParaRPr lang="es-MX" sz="1900" dirty="0">
              <a:solidFill>
                <a:prstClr val="black"/>
              </a:solidFill>
              <a:latin typeface="Verdana" pitchFamily="34" charset="0"/>
              <a:ea typeface="Verdana" pitchFamily="34" charset="0"/>
              <a:cs typeface="Verdana" pitchFamily="34" charset="0"/>
            </a:endParaRPr>
          </a:p>
          <a:p>
            <a:r>
              <a:rPr lang="es-MX" sz="1900" dirty="0">
                <a:solidFill>
                  <a:prstClr val="black"/>
                </a:solidFill>
                <a:latin typeface="Verdana" pitchFamily="34" charset="0"/>
                <a:ea typeface="Verdana" pitchFamily="34" charset="0"/>
                <a:cs typeface="Verdana" pitchFamily="34" charset="0"/>
              </a:rPr>
              <a:t>	         -Cambios importantes de los usos de los </a:t>
            </a:r>
            <a:r>
              <a:rPr lang="es-MX" sz="1900" dirty="0" smtClean="0">
                <a:solidFill>
                  <a:prstClr val="black"/>
                </a:solidFill>
                <a:latin typeface="Verdana" pitchFamily="34" charset="0"/>
                <a:ea typeface="Verdana" pitchFamily="34" charset="0"/>
                <a:cs typeface="Verdana" pitchFamily="34" charset="0"/>
              </a:rPr>
              <a:t>		suelos</a:t>
            </a:r>
            <a:r>
              <a:rPr lang="es-MX" sz="1900" dirty="0">
                <a:solidFill>
                  <a:prstClr val="black"/>
                </a:solidFill>
                <a:latin typeface="Verdana" pitchFamily="34" charset="0"/>
                <a:ea typeface="Verdana" pitchFamily="34" charset="0"/>
                <a:cs typeface="Verdana" pitchFamily="34" charset="0"/>
              </a:rPr>
              <a:t>.</a:t>
            </a:r>
          </a:p>
          <a:p>
            <a:endParaRPr lang="es-MX" sz="1900" dirty="0">
              <a:solidFill>
                <a:prstClr val="black"/>
              </a:solidFill>
              <a:latin typeface="Verdana" pitchFamily="34" charset="0"/>
              <a:ea typeface="Verdana" pitchFamily="34" charset="0"/>
              <a:cs typeface="Verdana" pitchFamily="34" charset="0"/>
            </a:endParaRPr>
          </a:p>
          <a:p>
            <a:r>
              <a:rPr lang="es-MX" sz="1900" dirty="0">
                <a:solidFill>
                  <a:prstClr val="black"/>
                </a:solidFill>
                <a:latin typeface="Verdana" pitchFamily="34" charset="0"/>
                <a:ea typeface="Verdana" pitchFamily="34" charset="0"/>
                <a:cs typeface="Verdana" pitchFamily="34" charset="0"/>
              </a:rPr>
              <a:t>	         -Uso del suelo significativamente diferente </a:t>
            </a:r>
            <a:r>
              <a:rPr lang="es-MX" sz="1900" dirty="0" smtClean="0">
                <a:solidFill>
                  <a:prstClr val="black"/>
                </a:solidFill>
                <a:latin typeface="Verdana" pitchFamily="34" charset="0"/>
                <a:ea typeface="Verdana" pitchFamily="34" charset="0"/>
                <a:cs typeface="Verdana" pitchFamily="34" charset="0"/>
              </a:rPr>
              <a:t>		del </a:t>
            </a:r>
            <a:r>
              <a:rPr lang="es-MX" sz="1900" dirty="0">
                <a:solidFill>
                  <a:prstClr val="black"/>
                </a:solidFill>
                <a:latin typeface="Verdana" pitchFamily="34" charset="0"/>
                <a:ea typeface="Verdana" pitchFamily="34" charset="0"/>
                <a:cs typeface="Verdana" pitchFamily="34" charset="0"/>
              </a:rPr>
              <a:t>de </a:t>
            </a:r>
            <a:r>
              <a:rPr lang="es-MX" sz="1900" dirty="0" smtClean="0">
                <a:solidFill>
                  <a:prstClr val="black"/>
                </a:solidFill>
                <a:latin typeface="Verdana" pitchFamily="34" charset="0"/>
                <a:ea typeface="Verdana" pitchFamily="34" charset="0"/>
                <a:cs typeface="Verdana" pitchFamily="34" charset="0"/>
              </a:rPr>
              <a:t>los </a:t>
            </a:r>
            <a:r>
              <a:rPr lang="es-MX" sz="1900" dirty="0">
                <a:solidFill>
                  <a:prstClr val="black"/>
                </a:solidFill>
                <a:latin typeface="Verdana" pitchFamily="34" charset="0"/>
                <a:ea typeface="Verdana" pitchFamily="34" charset="0"/>
                <a:cs typeface="Verdana" pitchFamily="34" charset="0"/>
              </a:rPr>
              <a:t>alrededores (por </a:t>
            </a:r>
            <a:r>
              <a:rPr lang="es-MX" sz="1900" dirty="0" smtClean="0">
                <a:solidFill>
                  <a:prstClr val="black"/>
                </a:solidFill>
                <a:latin typeface="Verdana" pitchFamily="34" charset="0"/>
                <a:ea typeface="Verdana" pitchFamily="34" charset="0"/>
                <a:cs typeface="Verdana" pitchFamily="34" charset="0"/>
              </a:rPr>
              <a:t>ejemplo </a:t>
            </a:r>
            <a:r>
              <a:rPr lang="es-MX" sz="1900" dirty="0">
                <a:solidFill>
                  <a:prstClr val="black"/>
                </a:solidFill>
                <a:latin typeface="Verdana" pitchFamily="34" charset="0"/>
                <a:ea typeface="Verdana" pitchFamily="34" charset="0"/>
                <a:cs typeface="Verdana" pitchFamily="34" charset="0"/>
              </a:rPr>
              <a:t>, </a:t>
            </a:r>
            <a:r>
              <a:rPr lang="es-MX" sz="1900" dirty="0" smtClean="0">
                <a:solidFill>
                  <a:prstClr val="black"/>
                </a:solidFill>
                <a:latin typeface="Verdana" pitchFamily="34" charset="0"/>
                <a:ea typeface="Verdana" pitchFamily="34" charset="0"/>
                <a:cs typeface="Verdana" pitchFamily="34" charset="0"/>
              </a:rPr>
              <a:t>		desarrollo </a:t>
            </a:r>
            <a:r>
              <a:rPr lang="es-MX" sz="1900" dirty="0">
                <a:solidFill>
                  <a:prstClr val="black"/>
                </a:solidFill>
                <a:latin typeface="Verdana" pitchFamily="34" charset="0"/>
                <a:ea typeface="Verdana" pitchFamily="34" charset="0"/>
                <a:cs typeface="Verdana" pitchFamily="34" charset="0"/>
              </a:rPr>
              <a:t>residencial  en 	           </a:t>
            </a:r>
            <a:r>
              <a:rPr lang="es-MX" sz="1900" dirty="0" smtClean="0">
                <a:solidFill>
                  <a:prstClr val="black"/>
                </a:solidFill>
                <a:latin typeface="Verdana" pitchFamily="34" charset="0"/>
                <a:ea typeface="Verdana" pitchFamily="34" charset="0"/>
                <a:cs typeface="Verdana" pitchFamily="34" charset="0"/>
              </a:rPr>
              <a:t>		zonas </a:t>
            </a:r>
            <a:r>
              <a:rPr lang="es-MX" sz="1900" dirty="0">
                <a:solidFill>
                  <a:prstClr val="black"/>
                </a:solidFill>
                <a:latin typeface="Verdana" pitchFamily="34" charset="0"/>
                <a:ea typeface="Verdana" pitchFamily="34" charset="0"/>
                <a:cs typeface="Verdana" pitchFamily="34" charset="0"/>
              </a:rPr>
              <a:t>adyacentes a una cantera  o a una </a:t>
            </a:r>
            <a:r>
              <a:rPr lang="es-MX" sz="1900" dirty="0" smtClean="0">
                <a:solidFill>
                  <a:prstClr val="black"/>
                </a:solidFill>
                <a:latin typeface="Verdana" pitchFamily="34" charset="0"/>
                <a:ea typeface="Verdana" pitchFamily="34" charset="0"/>
                <a:cs typeface="Verdana" pitchFamily="34" charset="0"/>
              </a:rPr>
              <a:t>		zona  </a:t>
            </a:r>
            <a:r>
              <a:rPr lang="es-MX" sz="1900" dirty="0">
                <a:solidFill>
                  <a:prstClr val="black"/>
                </a:solidFill>
                <a:latin typeface="Verdana" pitchFamily="34" charset="0"/>
                <a:ea typeface="Verdana" pitchFamily="34" charset="0"/>
                <a:cs typeface="Verdana" pitchFamily="34" charset="0"/>
              </a:rPr>
              <a:t>industrial.</a:t>
            </a:r>
          </a:p>
          <a:p>
            <a:endParaRPr lang="es-MX" sz="1900" dirty="0">
              <a:solidFill>
                <a:prstClr val="black"/>
              </a:solidFill>
              <a:latin typeface="Verdana" pitchFamily="34" charset="0"/>
              <a:ea typeface="Verdana" pitchFamily="34" charset="0"/>
              <a:cs typeface="Verdana" pitchFamily="34" charset="0"/>
            </a:endParaRPr>
          </a:p>
          <a:p>
            <a:r>
              <a:rPr lang="es-MX" sz="1900" dirty="0">
                <a:solidFill>
                  <a:prstClr val="black"/>
                </a:solidFill>
                <a:latin typeface="Verdana" pitchFamily="34" charset="0"/>
                <a:ea typeface="Verdana" pitchFamily="34" charset="0"/>
                <a:cs typeface="Verdana" pitchFamily="34" charset="0"/>
              </a:rPr>
              <a:t>	         -Que puedan restringir  usos alternativos </a:t>
            </a:r>
            <a:r>
              <a:rPr lang="es-MX" sz="1900" dirty="0" smtClean="0">
                <a:solidFill>
                  <a:prstClr val="black"/>
                </a:solidFill>
                <a:latin typeface="Verdana" pitchFamily="34" charset="0"/>
                <a:ea typeface="Verdana" pitchFamily="34" charset="0"/>
                <a:cs typeface="Verdana" pitchFamily="34" charset="0"/>
              </a:rPr>
              <a:t>		beneficiosos   </a:t>
            </a:r>
            <a:r>
              <a:rPr lang="es-MX" sz="1900" dirty="0">
                <a:solidFill>
                  <a:prstClr val="black"/>
                </a:solidFill>
                <a:latin typeface="Verdana" pitchFamily="34" charset="0"/>
                <a:ea typeface="Verdana" pitchFamily="34" charset="0"/>
                <a:cs typeface="Verdana" pitchFamily="34" charset="0"/>
              </a:rPr>
              <a:t>de un área tales como </a:t>
            </a:r>
            <a:r>
              <a:rPr lang="es-MX" sz="1900" dirty="0" smtClean="0">
                <a:solidFill>
                  <a:prstClr val="black"/>
                </a:solidFill>
                <a:latin typeface="Verdana" pitchFamily="34" charset="0"/>
                <a:ea typeface="Verdana" pitchFamily="34" charset="0"/>
                <a:cs typeface="Verdana" pitchFamily="34" charset="0"/>
              </a:rPr>
              <a:t>			conservación </a:t>
            </a:r>
            <a:r>
              <a:rPr lang="es-MX" sz="1900" dirty="0">
                <a:solidFill>
                  <a:prstClr val="black"/>
                </a:solidFill>
                <a:latin typeface="Verdana" pitchFamily="34" charset="0"/>
                <a:ea typeface="Verdana" pitchFamily="34" charset="0"/>
                <a:cs typeface="Verdana" pitchFamily="34" charset="0"/>
              </a:rPr>
              <a:t>o recreo.</a:t>
            </a:r>
          </a:p>
          <a:p>
            <a:endParaRPr lang="es-MX" sz="1900" dirty="0">
              <a:solidFill>
                <a:prstClr val="black"/>
              </a:solidFill>
              <a:latin typeface="Verdana" pitchFamily="34" charset="0"/>
              <a:ea typeface="Verdana" pitchFamily="34" charset="0"/>
              <a:cs typeface="Verdana" pitchFamily="34" charset="0"/>
            </a:endParaRPr>
          </a:p>
          <a:p>
            <a:r>
              <a:rPr lang="es-MX" sz="1900" dirty="0">
                <a:solidFill>
                  <a:prstClr val="black"/>
                </a:solidFill>
                <a:latin typeface="Verdana" pitchFamily="34" charset="0"/>
                <a:ea typeface="Verdana" pitchFamily="34" charset="0"/>
                <a:cs typeface="Verdana" pitchFamily="34" charset="0"/>
              </a:rPr>
              <a:t>	         - Que puedan plantear un aumento de </a:t>
            </a:r>
            <a:r>
              <a:rPr lang="es-MX" sz="1900" dirty="0" smtClean="0">
                <a:solidFill>
                  <a:prstClr val="black"/>
                </a:solidFill>
                <a:latin typeface="Verdana" pitchFamily="34" charset="0"/>
                <a:ea typeface="Verdana" pitchFamily="34" charset="0"/>
                <a:cs typeface="Verdana" pitchFamily="34" charset="0"/>
              </a:rPr>
              <a:t>		demanda sobre  </a:t>
            </a:r>
            <a:r>
              <a:rPr lang="es-MX" sz="1900" dirty="0">
                <a:solidFill>
                  <a:prstClr val="black"/>
                </a:solidFill>
                <a:latin typeface="Verdana" pitchFamily="34" charset="0"/>
                <a:ea typeface="Verdana" pitchFamily="34" charset="0"/>
                <a:cs typeface="Verdana" pitchFamily="34" charset="0"/>
              </a:rPr>
              <a:t>recursos naturales </a:t>
            </a:r>
            <a:r>
              <a:rPr lang="es-MX" sz="1900" dirty="0" smtClean="0">
                <a:solidFill>
                  <a:prstClr val="black"/>
                </a:solidFill>
                <a:latin typeface="Verdana" pitchFamily="34" charset="0"/>
                <a:ea typeface="Verdana" pitchFamily="34" charset="0"/>
                <a:cs typeface="Verdana" pitchFamily="34" charset="0"/>
              </a:rPr>
              <a:t>			escasos </a:t>
            </a:r>
            <a:r>
              <a:rPr lang="es-MX" sz="1900" dirty="0">
                <a:solidFill>
                  <a:prstClr val="black"/>
                </a:solidFill>
                <a:latin typeface="Verdana" pitchFamily="34" charset="0"/>
                <a:ea typeface="Verdana" pitchFamily="34" charset="0"/>
                <a:cs typeface="Verdana" pitchFamily="34" charset="0"/>
              </a:rPr>
              <a:t>tales como el agua.</a:t>
            </a:r>
          </a:p>
          <a:p>
            <a:endParaRPr lang="es-MX" sz="1900" dirty="0">
              <a:solidFill>
                <a:prstClr val="black"/>
              </a:solidFill>
              <a:latin typeface="Verdana" pitchFamily="34" charset="0"/>
              <a:ea typeface="Verdana" pitchFamily="34" charset="0"/>
              <a:cs typeface="Verdana" pitchFamily="34" charset="0"/>
            </a:endParaRPr>
          </a:p>
          <a:p>
            <a:r>
              <a:rPr lang="es-MX" dirty="0">
                <a:solidFill>
                  <a:prstClr val="black"/>
                </a:solidFill>
              </a:rPr>
              <a:t>	         </a:t>
            </a:r>
          </a:p>
          <a:p>
            <a:endParaRPr lang="es-MX" dirty="0">
              <a:solidFill>
                <a:prstClr val="black"/>
              </a:solidFill>
            </a:endParaRPr>
          </a:p>
          <a:p>
            <a:endParaRPr lang="es-MX" dirty="0">
              <a:solidFill>
                <a:prstClr val="black"/>
              </a:solidFill>
            </a:endParaRPr>
          </a:p>
        </p:txBody>
      </p:sp>
    </p:spTree>
    <p:extLst>
      <p:ext uri="{BB962C8B-B14F-4D97-AF65-F5344CB8AC3E}">
        <p14:creationId xmlns:p14="http://schemas.microsoft.com/office/powerpoint/2010/main" val="181786006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1 CuadroTexto"/>
          <p:cNvSpPr txBox="1">
            <a:spLocks noChangeArrowheads="1"/>
          </p:cNvSpPr>
          <p:nvPr/>
        </p:nvSpPr>
        <p:spPr bwMode="auto">
          <a:xfrm>
            <a:off x="920750" y="1557933"/>
            <a:ext cx="7572375"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r>
              <a:rPr lang="es-MX" sz="2200" dirty="0">
                <a:solidFill>
                  <a:prstClr val="black"/>
                </a:solidFill>
                <a:latin typeface="Verdana" pitchFamily="34" charset="0"/>
                <a:ea typeface="Verdana" pitchFamily="34" charset="0"/>
                <a:cs typeface="Verdana" pitchFamily="34" charset="0"/>
              </a:rPr>
              <a:t>4.- Uso de recursos:</a:t>
            </a:r>
          </a:p>
          <a:p>
            <a:endParaRPr lang="es-MX" sz="2200" dirty="0">
              <a:solidFill>
                <a:prstClr val="black"/>
              </a:solidFill>
              <a:latin typeface="Verdana" pitchFamily="34" charset="0"/>
              <a:ea typeface="Verdana" pitchFamily="34" charset="0"/>
              <a:cs typeface="Verdana" pitchFamily="34" charset="0"/>
            </a:endParaRPr>
          </a:p>
          <a:p>
            <a:endParaRPr lang="es-MX" sz="2200" dirty="0">
              <a:solidFill>
                <a:prstClr val="black"/>
              </a:solidFill>
              <a:latin typeface="Verdana" pitchFamily="34" charset="0"/>
              <a:ea typeface="Verdana" pitchFamily="34" charset="0"/>
              <a:cs typeface="Verdana" pitchFamily="34" charset="0"/>
            </a:endParaRPr>
          </a:p>
          <a:p>
            <a:endParaRPr lang="es-MX" sz="2200" dirty="0">
              <a:solidFill>
                <a:prstClr val="black"/>
              </a:solidFill>
              <a:latin typeface="Verdana" pitchFamily="34" charset="0"/>
              <a:ea typeface="Verdana" pitchFamily="34" charset="0"/>
              <a:cs typeface="Verdana" pitchFamily="34" charset="0"/>
            </a:endParaRPr>
          </a:p>
          <a:p>
            <a:r>
              <a:rPr lang="es-MX" sz="2200" dirty="0">
                <a:solidFill>
                  <a:prstClr val="black"/>
                </a:solidFill>
                <a:latin typeface="Verdana" pitchFamily="34" charset="0"/>
                <a:ea typeface="Verdana" pitchFamily="34" charset="0"/>
                <a:cs typeface="Verdana" pitchFamily="34" charset="0"/>
              </a:rPr>
              <a:t>	       - Que puedan afectar seriamente al </a:t>
            </a:r>
            <a:r>
              <a:rPr lang="es-MX" sz="2200" dirty="0" smtClean="0">
                <a:solidFill>
                  <a:prstClr val="black"/>
                </a:solidFill>
                <a:latin typeface="Verdana" pitchFamily="34" charset="0"/>
                <a:ea typeface="Verdana" pitchFamily="34" charset="0"/>
                <a:cs typeface="Verdana" pitchFamily="34" charset="0"/>
              </a:rPr>
              <a:t>			sustento </a:t>
            </a:r>
            <a:r>
              <a:rPr lang="es-MX" sz="2200" dirty="0">
                <a:solidFill>
                  <a:prstClr val="black"/>
                </a:solidFill>
                <a:latin typeface="Verdana" pitchFamily="34" charset="0"/>
                <a:ea typeface="Verdana" pitchFamily="34" charset="0"/>
                <a:cs typeface="Verdana" pitchFamily="34" charset="0"/>
              </a:rPr>
              <a:t>de los </a:t>
            </a:r>
            <a:r>
              <a:rPr lang="es-MX" sz="2200" dirty="0" smtClean="0">
                <a:solidFill>
                  <a:prstClr val="black"/>
                </a:solidFill>
                <a:latin typeface="Verdana" pitchFamily="34" charset="0"/>
                <a:ea typeface="Verdana" pitchFamily="34" charset="0"/>
                <a:cs typeface="Verdana" pitchFamily="34" charset="0"/>
              </a:rPr>
              <a:t> </a:t>
            </a:r>
            <a:r>
              <a:rPr lang="es-MX" sz="2200" dirty="0">
                <a:solidFill>
                  <a:prstClr val="black"/>
                </a:solidFill>
                <a:latin typeface="Verdana" pitchFamily="34" charset="0"/>
                <a:ea typeface="Verdana" pitchFamily="34" charset="0"/>
                <a:cs typeface="Verdana" pitchFamily="34" charset="0"/>
              </a:rPr>
              <a:t>usuarios actuales.</a:t>
            </a:r>
          </a:p>
          <a:p>
            <a:endParaRPr lang="es-MX" sz="2200" dirty="0">
              <a:solidFill>
                <a:prstClr val="black"/>
              </a:solidFill>
              <a:latin typeface="Verdana" pitchFamily="34" charset="0"/>
              <a:ea typeface="Verdana" pitchFamily="34" charset="0"/>
              <a:cs typeface="Verdana" pitchFamily="34" charset="0"/>
            </a:endParaRPr>
          </a:p>
          <a:p>
            <a:r>
              <a:rPr lang="es-MX" sz="2200" dirty="0">
                <a:solidFill>
                  <a:prstClr val="black"/>
                </a:solidFill>
                <a:latin typeface="Verdana" pitchFamily="34" charset="0"/>
                <a:ea typeface="Verdana" pitchFamily="34" charset="0"/>
                <a:cs typeface="Verdana" pitchFamily="34" charset="0"/>
              </a:rPr>
              <a:t>	       - Que puedan causar trastornos  a la </a:t>
            </a:r>
            <a:r>
              <a:rPr lang="es-MX" sz="2200" dirty="0" smtClean="0">
                <a:solidFill>
                  <a:prstClr val="black"/>
                </a:solidFill>
                <a:latin typeface="Verdana" pitchFamily="34" charset="0"/>
                <a:ea typeface="Verdana" pitchFamily="34" charset="0"/>
                <a:cs typeface="Verdana" pitchFamily="34" charset="0"/>
              </a:rPr>
              <a:t>			industrias </a:t>
            </a:r>
            <a:r>
              <a:rPr lang="es-MX" sz="2200" dirty="0">
                <a:solidFill>
                  <a:prstClr val="black"/>
                </a:solidFill>
                <a:latin typeface="Verdana" pitchFamily="34" charset="0"/>
                <a:ea typeface="Verdana" pitchFamily="34" charset="0"/>
                <a:cs typeface="Verdana" pitchFamily="34" charset="0"/>
              </a:rPr>
              <a:t>de recursos </a:t>
            </a:r>
            <a:r>
              <a:rPr lang="es-MX" sz="2200" dirty="0" smtClean="0">
                <a:solidFill>
                  <a:prstClr val="black"/>
                </a:solidFill>
                <a:latin typeface="Verdana" pitchFamily="34" charset="0"/>
                <a:ea typeface="Verdana" pitchFamily="34" charset="0"/>
                <a:cs typeface="Verdana" pitchFamily="34" charset="0"/>
              </a:rPr>
              <a:t>           				renovables </a:t>
            </a:r>
            <a:r>
              <a:rPr lang="es-MX" sz="2200" dirty="0">
                <a:solidFill>
                  <a:prstClr val="black"/>
                </a:solidFill>
                <a:latin typeface="Verdana" pitchFamily="34" charset="0"/>
                <a:ea typeface="Verdana" pitchFamily="34" charset="0"/>
                <a:cs typeface="Verdana" pitchFamily="34" charset="0"/>
              </a:rPr>
              <a:t>tales como la pesca  o </a:t>
            </a:r>
            <a:r>
              <a:rPr lang="es-MX" sz="2200" dirty="0" smtClean="0">
                <a:solidFill>
                  <a:prstClr val="black"/>
                </a:solidFill>
                <a:latin typeface="Verdana" pitchFamily="34" charset="0"/>
                <a:ea typeface="Verdana" pitchFamily="34" charset="0"/>
                <a:cs typeface="Verdana" pitchFamily="34" charset="0"/>
              </a:rPr>
              <a:t>			pongan </a:t>
            </a:r>
            <a:r>
              <a:rPr lang="es-MX" sz="2200" dirty="0">
                <a:solidFill>
                  <a:prstClr val="black"/>
                </a:solidFill>
                <a:latin typeface="Verdana" pitchFamily="34" charset="0"/>
                <a:ea typeface="Verdana" pitchFamily="34" charset="0"/>
                <a:cs typeface="Verdana" pitchFamily="34" charset="0"/>
              </a:rPr>
              <a:t>en riesgo </a:t>
            </a:r>
            <a:r>
              <a:rPr lang="es-MX" sz="2200" dirty="0" smtClean="0">
                <a:solidFill>
                  <a:prstClr val="black"/>
                </a:solidFill>
                <a:latin typeface="Verdana" pitchFamily="34" charset="0"/>
                <a:ea typeface="Verdana" pitchFamily="34" charset="0"/>
                <a:cs typeface="Verdana" pitchFamily="34" charset="0"/>
              </a:rPr>
              <a:t>del uso </a:t>
            </a:r>
            <a:r>
              <a:rPr lang="es-MX" sz="2200" dirty="0">
                <a:solidFill>
                  <a:prstClr val="black"/>
                </a:solidFill>
                <a:latin typeface="Verdana" pitchFamily="34" charset="0"/>
                <a:ea typeface="Verdana" pitchFamily="34" charset="0"/>
                <a:cs typeface="Verdana" pitchFamily="34" charset="0"/>
              </a:rPr>
              <a:t>continuado </a:t>
            </a:r>
            <a:r>
              <a:rPr lang="es-MX" sz="2200" dirty="0" smtClean="0">
                <a:solidFill>
                  <a:prstClr val="black"/>
                </a:solidFill>
                <a:latin typeface="Verdana" pitchFamily="34" charset="0"/>
                <a:ea typeface="Verdana" pitchFamily="34" charset="0"/>
                <a:cs typeface="Verdana" pitchFamily="34" charset="0"/>
              </a:rPr>
              <a:t>	 	         del </a:t>
            </a:r>
            <a:r>
              <a:rPr lang="es-MX" sz="2200" dirty="0">
                <a:solidFill>
                  <a:prstClr val="black"/>
                </a:solidFill>
                <a:latin typeface="Verdana" pitchFamily="34" charset="0"/>
                <a:ea typeface="Verdana" pitchFamily="34" charset="0"/>
                <a:cs typeface="Verdana" pitchFamily="34" charset="0"/>
              </a:rPr>
              <a:t>recurso.</a:t>
            </a:r>
          </a:p>
          <a:p>
            <a:endParaRPr lang="es-MX" sz="2200" dirty="0">
              <a:solidFill>
                <a:prstClr val="black"/>
              </a:solidFill>
              <a:latin typeface="Verdana" pitchFamily="34" charset="0"/>
              <a:ea typeface="Verdana" pitchFamily="34" charset="0"/>
              <a:cs typeface="Verdana" pitchFamily="34" charset="0"/>
            </a:endParaRPr>
          </a:p>
          <a:p>
            <a:endParaRPr lang="es-MX" sz="2200" dirty="0">
              <a:solidFill>
                <a:prstClr val="black"/>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174238568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1 CuadroTexto"/>
          <p:cNvSpPr txBox="1">
            <a:spLocks noChangeArrowheads="1"/>
          </p:cNvSpPr>
          <p:nvPr/>
        </p:nvSpPr>
        <p:spPr bwMode="auto">
          <a:xfrm>
            <a:off x="879476" y="269876"/>
            <a:ext cx="7572375" cy="5047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r>
              <a:rPr lang="es-MX" sz="2200" dirty="0">
                <a:solidFill>
                  <a:prstClr val="black"/>
                </a:solidFill>
                <a:latin typeface="Verdana" pitchFamily="34" charset="0"/>
                <a:ea typeface="Verdana" pitchFamily="34" charset="0"/>
                <a:cs typeface="Verdana" pitchFamily="34" charset="0"/>
              </a:rPr>
              <a:t>5.-Comunidad:</a:t>
            </a:r>
          </a:p>
          <a:p>
            <a:endParaRPr lang="es-MX" sz="2200" dirty="0">
              <a:solidFill>
                <a:prstClr val="black"/>
              </a:solidFill>
              <a:latin typeface="Verdana" pitchFamily="34" charset="0"/>
              <a:ea typeface="Verdana" pitchFamily="34" charset="0"/>
              <a:cs typeface="Verdana" pitchFamily="34" charset="0"/>
            </a:endParaRPr>
          </a:p>
          <a:p>
            <a:endParaRPr lang="es-MX" sz="2200" dirty="0">
              <a:solidFill>
                <a:prstClr val="black"/>
              </a:solidFill>
              <a:latin typeface="Verdana" pitchFamily="34" charset="0"/>
              <a:ea typeface="Verdana" pitchFamily="34" charset="0"/>
              <a:cs typeface="Verdana" pitchFamily="34" charset="0"/>
            </a:endParaRPr>
          </a:p>
          <a:p>
            <a:endParaRPr lang="es-MX" sz="2200" dirty="0" smtClean="0">
              <a:solidFill>
                <a:prstClr val="black"/>
              </a:solidFill>
              <a:latin typeface="Verdana" pitchFamily="34" charset="0"/>
              <a:ea typeface="Verdana" pitchFamily="34" charset="0"/>
              <a:cs typeface="Verdana" pitchFamily="34" charset="0"/>
            </a:endParaRPr>
          </a:p>
          <a:p>
            <a:r>
              <a:rPr lang="es-MX" sz="2200" dirty="0" smtClean="0">
                <a:solidFill>
                  <a:prstClr val="black"/>
                </a:solidFill>
                <a:latin typeface="Verdana" pitchFamily="34" charset="0"/>
                <a:ea typeface="Verdana" pitchFamily="34" charset="0"/>
                <a:cs typeface="Verdana" pitchFamily="34" charset="0"/>
              </a:rPr>
              <a:t> </a:t>
            </a:r>
            <a:r>
              <a:rPr lang="es-MX" sz="2200" dirty="0">
                <a:solidFill>
                  <a:prstClr val="black"/>
                </a:solidFill>
                <a:latin typeface="Verdana" pitchFamily="34" charset="0"/>
                <a:ea typeface="Verdana" pitchFamily="34" charset="0"/>
                <a:cs typeface="Verdana" pitchFamily="34" charset="0"/>
              </a:rPr>
              <a:t>- Grandes movimientos de población, como son aquellos </a:t>
            </a:r>
            <a:r>
              <a:rPr lang="es-MX" sz="2200" dirty="0" smtClean="0">
                <a:solidFill>
                  <a:prstClr val="black"/>
                </a:solidFill>
                <a:latin typeface="Verdana" pitchFamily="34" charset="0"/>
                <a:ea typeface="Verdana" pitchFamily="34" charset="0"/>
                <a:cs typeface="Verdana" pitchFamily="34" charset="0"/>
              </a:rPr>
              <a:t> </a:t>
            </a:r>
            <a:r>
              <a:rPr lang="es-MX" sz="2200" dirty="0">
                <a:solidFill>
                  <a:prstClr val="black"/>
                </a:solidFill>
                <a:latin typeface="Verdana" pitchFamily="34" charset="0"/>
                <a:ea typeface="Verdana" pitchFamily="34" charset="0"/>
                <a:cs typeface="Verdana" pitchFamily="34" charset="0"/>
              </a:rPr>
              <a:t>asociados  a la mano de obra de la construcción </a:t>
            </a:r>
            <a:r>
              <a:rPr lang="es-MX" sz="2200" dirty="0" smtClean="0">
                <a:solidFill>
                  <a:prstClr val="black"/>
                </a:solidFill>
                <a:latin typeface="Verdana" pitchFamily="34" charset="0"/>
                <a:ea typeface="Verdana" pitchFamily="34" charset="0"/>
                <a:cs typeface="Verdana" pitchFamily="34" charset="0"/>
              </a:rPr>
              <a:t>o </a:t>
            </a:r>
            <a:r>
              <a:rPr lang="es-MX" sz="2200" dirty="0">
                <a:solidFill>
                  <a:prstClr val="black"/>
                </a:solidFill>
                <a:latin typeface="Verdana" pitchFamily="34" charset="0"/>
                <a:ea typeface="Verdana" pitchFamily="34" charset="0"/>
                <a:cs typeface="Verdana" pitchFamily="34" charset="0"/>
              </a:rPr>
              <a:t>funcionamiento dentro y fuera de municipios pequeños..</a:t>
            </a:r>
          </a:p>
          <a:p>
            <a:r>
              <a:rPr lang="es-MX" sz="2200" dirty="0" smtClean="0">
                <a:solidFill>
                  <a:prstClr val="black"/>
                </a:solidFill>
                <a:latin typeface="Verdana" pitchFamily="34" charset="0"/>
                <a:ea typeface="Verdana" pitchFamily="34" charset="0"/>
                <a:cs typeface="Verdana" pitchFamily="34" charset="0"/>
              </a:rPr>
              <a:t> </a:t>
            </a:r>
            <a:r>
              <a:rPr lang="es-MX" sz="2200" dirty="0">
                <a:solidFill>
                  <a:prstClr val="black"/>
                </a:solidFill>
                <a:latin typeface="Verdana" pitchFamily="34" charset="0"/>
                <a:ea typeface="Verdana" pitchFamily="34" charset="0"/>
                <a:cs typeface="Verdana" pitchFamily="34" charset="0"/>
              </a:rPr>
              <a:t>-Que pueda afectar  a la salud, la seguridad , el bienestar  </a:t>
            </a:r>
            <a:r>
              <a:rPr lang="es-MX" sz="2200" dirty="0" smtClean="0">
                <a:solidFill>
                  <a:prstClr val="black"/>
                </a:solidFill>
                <a:latin typeface="Verdana" pitchFamily="34" charset="0"/>
                <a:ea typeface="Verdana" pitchFamily="34" charset="0"/>
                <a:cs typeface="Verdana" pitchFamily="34" charset="0"/>
              </a:rPr>
              <a:t> </a:t>
            </a:r>
            <a:r>
              <a:rPr lang="es-MX" sz="2200" dirty="0">
                <a:solidFill>
                  <a:prstClr val="black"/>
                </a:solidFill>
                <a:latin typeface="Verdana" pitchFamily="34" charset="0"/>
                <a:ea typeface="Verdana" pitchFamily="34" charset="0"/>
                <a:cs typeface="Verdana" pitchFamily="34" charset="0"/>
              </a:rPr>
              <a:t>o la calidad de vida de los individuos o las comunidades, </a:t>
            </a:r>
            <a:r>
              <a:rPr lang="es-MX" sz="2200" dirty="0" smtClean="0">
                <a:solidFill>
                  <a:prstClr val="black"/>
                </a:solidFill>
                <a:latin typeface="Verdana" pitchFamily="34" charset="0"/>
                <a:ea typeface="Verdana" pitchFamily="34" charset="0"/>
                <a:cs typeface="Verdana" pitchFamily="34" charset="0"/>
              </a:rPr>
              <a:t>    </a:t>
            </a:r>
            <a:r>
              <a:rPr lang="es-MX" sz="2200" dirty="0">
                <a:solidFill>
                  <a:prstClr val="black"/>
                </a:solidFill>
                <a:latin typeface="Verdana" pitchFamily="34" charset="0"/>
                <a:ea typeface="Verdana" pitchFamily="34" charset="0"/>
                <a:cs typeface="Verdana" pitchFamily="34" charset="0"/>
              </a:rPr>
              <a:t>por impactos de ruido, olor y polvo o desplazamiento o </a:t>
            </a:r>
            <a:r>
              <a:rPr lang="es-MX" sz="2200" dirty="0" smtClean="0">
                <a:solidFill>
                  <a:prstClr val="black"/>
                </a:solidFill>
                <a:latin typeface="Verdana" pitchFamily="34" charset="0"/>
                <a:ea typeface="Verdana" pitchFamily="34" charset="0"/>
                <a:cs typeface="Verdana" pitchFamily="34" charset="0"/>
              </a:rPr>
              <a:t> </a:t>
            </a:r>
            <a:r>
              <a:rPr lang="es-MX" sz="2200" dirty="0">
                <a:solidFill>
                  <a:prstClr val="black"/>
                </a:solidFill>
                <a:latin typeface="Verdana" pitchFamily="34" charset="0"/>
                <a:ea typeface="Verdana" pitchFamily="34" charset="0"/>
                <a:cs typeface="Verdana" pitchFamily="34" charset="0"/>
              </a:rPr>
              <a:t>relocalización de la población por razones </a:t>
            </a:r>
            <a:r>
              <a:rPr lang="es-MX" sz="2200" dirty="0" smtClean="0">
                <a:solidFill>
                  <a:prstClr val="black"/>
                </a:solidFill>
                <a:latin typeface="Verdana" pitchFamily="34" charset="0"/>
                <a:ea typeface="Verdana" pitchFamily="34" charset="0"/>
                <a:cs typeface="Verdana" pitchFamily="34" charset="0"/>
              </a:rPr>
              <a:t>medioambientales</a:t>
            </a:r>
            <a:r>
              <a:rPr lang="es-MX" sz="2200" dirty="0">
                <a:solidFill>
                  <a:prstClr val="black"/>
                </a:solidFill>
                <a:latin typeface="Verdana" pitchFamily="34" charset="0"/>
                <a:ea typeface="Verdana" pitchFamily="34" charset="0"/>
                <a:cs typeface="Verdana" pitchFamily="34" charset="0"/>
              </a:rPr>
              <a:t>.</a:t>
            </a:r>
          </a:p>
          <a:p>
            <a:endParaRPr lang="es-MX" dirty="0">
              <a:solidFill>
                <a:prstClr val="black"/>
              </a:solidFill>
            </a:endParaRPr>
          </a:p>
          <a:p>
            <a:r>
              <a:rPr lang="es-MX" dirty="0">
                <a:solidFill>
                  <a:prstClr val="black"/>
                </a:solidFill>
              </a:rPr>
              <a:t>	</a:t>
            </a:r>
          </a:p>
        </p:txBody>
      </p:sp>
    </p:spTree>
    <p:extLst>
      <p:ext uri="{BB962C8B-B14F-4D97-AF65-F5344CB8AC3E}">
        <p14:creationId xmlns:p14="http://schemas.microsoft.com/office/powerpoint/2010/main" val="419818431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043608" y="1772816"/>
            <a:ext cx="6912768" cy="3477875"/>
          </a:xfrm>
          <a:prstGeom prst="rect">
            <a:avLst/>
          </a:prstGeom>
        </p:spPr>
        <p:txBody>
          <a:bodyPr wrap="square">
            <a:spAutoFit/>
          </a:bodyPr>
          <a:lstStyle/>
          <a:p>
            <a:r>
              <a:rPr lang="es-MX" sz="2200" dirty="0">
                <a:solidFill>
                  <a:prstClr val="black"/>
                </a:solidFill>
                <a:latin typeface="Verdana" pitchFamily="34" charset="0"/>
                <a:ea typeface="Verdana" pitchFamily="34" charset="0"/>
                <a:cs typeface="Verdana" pitchFamily="34" charset="0"/>
              </a:rPr>
              <a:t> - Que pueda causar trastornos significativos a    las comunidades existentes por razón de preocupaciones , pérdida de seguridad, de privacidad, de comodidades.</a:t>
            </a:r>
          </a:p>
          <a:p>
            <a:endParaRPr lang="es-MX" sz="2200" dirty="0">
              <a:solidFill>
                <a:prstClr val="black"/>
              </a:solidFill>
              <a:latin typeface="Verdana" pitchFamily="34" charset="0"/>
              <a:ea typeface="Verdana" pitchFamily="34" charset="0"/>
              <a:cs typeface="Verdana" pitchFamily="34" charset="0"/>
            </a:endParaRPr>
          </a:p>
          <a:p>
            <a:r>
              <a:rPr lang="es-MX" sz="2200" dirty="0">
                <a:solidFill>
                  <a:prstClr val="black"/>
                </a:solidFill>
                <a:latin typeface="Verdana" pitchFamily="34" charset="0"/>
                <a:ea typeface="Verdana" pitchFamily="34" charset="0"/>
                <a:cs typeface="Verdana" pitchFamily="34" charset="0"/>
              </a:rPr>
              <a:t>  - Que pueda resultar un cambio significativo en el nivel  o naturaleza de los recurso comunitarios ( tales  como el carácter cultural, la distribución del empleo y renta , y la identidad cultural)</a:t>
            </a:r>
          </a:p>
        </p:txBody>
      </p:sp>
    </p:spTree>
    <p:extLst>
      <p:ext uri="{BB962C8B-B14F-4D97-AF65-F5344CB8AC3E}">
        <p14:creationId xmlns:p14="http://schemas.microsoft.com/office/powerpoint/2010/main" val="88752285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2 CuadroTexto"/>
          <p:cNvSpPr txBox="1">
            <a:spLocks noChangeArrowheads="1"/>
          </p:cNvSpPr>
          <p:nvPr/>
        </p:nvSpPr>
        <p:spPr bwMode="auto">
          <a:xfrm>
            <a:off x="928688" y="1571625"/>
            <a:ext cx="7572375" cy="363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r>
              <a:rPr lang="es-MX" sz="2200" dirty="0">
                <a:solidFill>
                  <a:prstClr val="black"/>
                </a:solidFill>
                <a:latin typeface="Verdana" pitchFamily="34" charset="0"/>
                <a:ea typeface="Verdana" pitchFamily="34" charset="0"/>
                <a:cs typeface="Verdana" pitchFamily="34" charset="0"/>
              </a:rPr>
              <a:t>6.- Infraestructura</a:t>
            </a:r>
            <a:r>
              <a:rPr lang="es-MX" sz="2200" dirty="0" smtClean="0">
                <a:solidFill>
                  <a:prstClr val="black"/>
                </a:solidFill>
                <a:latin typeface="Verdana" pitchFamily="34" charset="0"/>
                <a:ea typeface="Verdana" pitchFamily="34" charset="0"/>
                <a:cs typeface="Verdana" pitchFamily="34" charset="0"/>
              </a:rPr>
              <a:t>:</a:t>
            </a:r>
          </a:p>
          <a:p>
            <a:endParaRPr lang="es-MX" sz="2200" dirty="0">
              <a:solidFill>
                <a:prstClr val="black"/>
              </a:solidFill>
              <a:latin typeface="Verdana" pitchFamily="34" charset="0"/>
              <a:ea typeface="Verdana" pitchFamily="34" charset="0"/>
              <a:cs typeface="Verdana" pitchFamily="34" charset="0"/>
            </a:endParaRPr>
          </a:p>
          <a:p>
            <a:r>
              <a:rPr lang="es-MX" sz="2200" dirty="0" smtClean="0">
                <a:solidFill>
                  <a:prstClr val="black"/>
                </a:solidFill>
                <a:latin typeface="Verdana" pitchFamily="34" charset="0"/>
                <a:ea typeface="Verdana" pitchFamily="34" charset="0"/>
                <a:cs typeface="Verdana" pitchFamily="34" charset="0"/>
              </a:rPr>
              <a:t> </a:t>
            </a:r>
            <a:r>
              <a:rPr lang="es-MX" sz="2200" dirty="0">
                <a:solidFill>
                  <a:prstClr val="black"/>
                </a:solidFill>
                <a:latin typeface="Verdana" pitchFamily="34" charset="0"/>
                <a:ea typeface="Verdana" pitchFamily="34" charset="0"/>
                <a:cs typeface="Verdana" pitchFamily="34" charset="0"/>
              </a:rPr>
              <a:t>-Que pueda resultar en un aumento significativo en </a:t>
            </a:r>
            <a:r>
              <a:rPr lang="es-MX" sz="2200" dirty="0" smtClean="0">
                <a:solidFill>
                  <a:prstClr val="black"/>
                </a:solidFill>
                <a:latin typeface="Verdana" pitchFamily="34" charset="0"/>
                <a:ea typeface="Verdana" pitchFamily="34" charset="0"/>
                <a:cs typeface="Verdana" pitchFamily="34" charset="0"/>
              </a:rPr>
              <a:t>la </a:t>
            </a:r>
            <a:r>
              <a:rPr lang="es-MX" sz="2200" dirty="0">
                <a:solidFill>
                  <a:prstClr val="black"/>
                </a:solidFill>
                <a:latin typeface="Verdana" pitchFamily="34" charset="0"/>
                <a:ea typeface="Verdana" pitchFamily="34" charset="0"/>
                <a:cs typeface="Verdana" pitchFamily="34" charset="0"/>
              </a:rPr>
              <a:t>demanda de servicios o infraestructuras tales como 	</a:t>
            </a:r>
            <a:r>
              <a:rPr lang="es-MX" sz="2200" dirty="0" smtClean="0">
                <a:solidFill>
                  <a:prstClr val="black"/>
                </a:solidFill>
                <a:latin typeface="Verdana" pitchFamily="34" charset="0"/>
                <a:ea typeface="Verdana" pitchFamily="34" charset="0"/>
                <a:cs typeface="Verdana" pitchFamily="34" charset="0"/>
              </a:rPr>
              <a:t>  </a:t>
            </a:r>
            <a:r>
              <a:rPr lang="es-MX" sz="2200" dirty="0">
                <a:solidFill>
                  <a:prstClr val="black"/>
                </a:solidFill>
                <a:latin typeface="Verdana" pitchFamily="34" charset="0"/>
                <a:ea typeface="Verdana" pitchFamily="34" charset="0"/>
                <a:cs typeface="Verdana" pitchFamily="34" charset="0"/>
              </a:rPr>
              <a:t>carreteras , suministros de agua,  de electricidad , de </a:t>
            </a:r>
            <a:r>
              <a:rPr lang="es-MX" sz="2200" dirty="0" smtClean="0">
                <a:solidFill>
                  <a:prstClr val="black"/>
                </a:solidFill>
                <a:latin typeface="Verdana" pitchFamily="34" charset="0"/>
                <a:ea typeface="Verdana" pitchFamily="34" charset="0"/>
                <a:cs typeface="Verdana" pitchFamily="34" charset="0"/>
              </a:rPr>
              <a:t> </a:t>
            </a:r>
            <a:r>
              <a:rPr lang="es-MX" sz="2200" dirty="0">
                <a:solidFill>
                  <a:prstClr val="black"/>
                </a:solidFill>
                <a:latin typeface="Verdana" pitchFamily="34" charset="0"/>
                <a:ea typeface="Verdana" pitchFamily="34" charset="0"/>
                <a:cs typeface="Verdana" pitchFamily="34" charset="0"/>
              </a:rPr>
              <a:t>viviendas, hospitales, educación, y servicios sociales.</a:t>
            </a:r>
          </a:p>
          <a:p>
            <a:endParaRPr lang="es-MX" sz="2200" dirty="0">
              <a:solidFill>
                <a:prstClr val="black"/>
              </a:solidFill>
              <a:latin typeface="Verdana" pitchFamily="34" charset="0"/>
              <a:ea typeface="Verdana" pitchFamily="34" charset="0"/>
              <a:cs typeface="Verdana" pitchFamily="34" charset="0"/>
            </a:endParaRPr>
          </a:p>
          <a:p>
            <a:r>
              <a:rPr lang="es-MX" dirty="0">
                <a:solidFill>
                  <a:prstClr val="black"/>
                </a:solidFill>
              </a:rPr>
              <a:t>	        -</a:t>
            </a:r>
          </a:p>
          <a:p>
            <a:endParaRPr lang="es-MX" dirty="0">
              <a:solidFill>
                <a:prstClr val="black"/>
              </a:solidFill>
            </a:endParaRPr>
          </a:p>
          <a:p>
            <a:endParaRPr lang="es-MX" dirty="0">
              <a:solidFill>
                <a:prstClr val="black"/>
              </a:solidFill>
            </a:endParaRPr>
          </a:p>
        </p:txBody>
      </p:sp>
    </p:spTree>
    <p:extLst>
      <p:ext uri="{BB962C8B-B14F-4D97-AF65-F5344CB8AC3E}">
        <p14:creationId xmlns:p14="http://schemas.microsoft.com/office/powerpoint/2010/main" val="23466888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1 Rectángulo"/>
          <p:cNvSpPr>
            <a:spLocks noChangeArrowheads="1"/>
          </p:cNvSpPr>
          <p:nvPr/>
        </p:nvSpPr>
        <p:spPr bwMode="auto">
          <a:xfrm>
            <a:off x="785812" y="867570"/>
            <a:ext cx="7746627"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s-MX" sz="2000" dirty="0">
                <a:solidFill>
                  <a:prstClr val="black"/>
                </a:solidFill>
                <a:latin typeface="Verdana" pitchFamily="34" charset="0"/>
                <a:ea typeface="Verdana" pitchFamily="34" charset="0"/>
                <a:cs typeface="Verdana" pitchFamily="34" charset="0"/>
              </a:rPr>
              <a:t>La </a:t>
            </a:r>
            <a:r>
              <a:rPr lang="es-MX" sz="2000" b="1" dirty="0">
                <a:solidFill>
                  <a:prstClr val="black"/>
                </a:solidFill>
                <a:latin typeface="Verdana" pitchFamily="34" charset="0"/>
                <a:ea typeface="Verdana" pitchFamily="34" charset="0"/>
                <a:cs typeface="Verdana" pitchFamily="34" charset="0"/>
              </a:rPr>
              <a:t>contaminación</a:t>
            </a:r>
            <a:r>
              <a:rPr lang="es-MX" sz="2000" dirty="0">
                <a:solidFill>
                  <a:prstClr val="black"/>
                </a:solidFill>
                <a:latin typeface="Verdana" pitchFamily="34" charset="0"/>
                <a:ea typeface="Verdana" pitchFamily="34" charset="0"/>
                <a:cs typeface="Verdana" pitchFamily="34" charset="0"/>
              </a:rPr>
              <a:t> es la presencia de cualquier sustancia o forma de energía que puede provocar algún daño o desequilibrio, irreversible o no, en un </a:t>
            </a:r>
            <a:r>
              <a:rPr lang="es-MX" sz="2000" b="1" u="sng" dirty="0">
                <a:solidFill>
                  <a:srgbClr val="FF0000"/>
                </a:solidFill>
                <a:latin typeface="Verdana" pitchFamily="34" charset="0"/>
                <a:ea typeface="Verdana" pitchFamily="34" charset="0"/>
                <a:cs typeface="Verdana" pitchFamily="34" charset="0"/>
              </a:rPr>
              <a:t>ecosistema</a:t>
            </a:r>
            <a:r>
              <a:rPr lang="es-MX" sz="2000" b="1" u="sng" dirty="0">
                <a:solidFill>
                  <a:prstClr val="black"/>
                </a:solidFill>
                <a:latin typeface="Verdana" pitchFamily="34" charset="0"/>
                <a:ea typeface="Verdana" pitchFamily="34" charset="0"/>
                <a:cs typeface="Verdana" pitchFamily="34" charset="0"/>
              </a:rPr>
              <a:t>, </a:t>
            </a:r>
            <a:r>
              <a:rPr lang="es-MX" sz="2000" dirty="0">
                <a:solidFill>
                  <a:prstClr val="black"/>
                </a:solidFill>
                <a:latin typeface="Verdana" pitchFamily="34" charset="0"/>
                <a:ea typeface="Verdana" pitchFamily="34" charset="0"/>
                <a:cs typeface="Verdana" pitchFamily="34" charset="0"/>
              </a:rPr>
              <a:t>medio físico o un </a:t>
            </a:r>
            <a:r>
              <a:rPr lang="es-MX" sz="2000" b="1" u="sng" dirty="0">
                <a:solidFill>
                  <a:srgbClr val="FF0000"/>
                </a:solidFill>
                <a:latin typeface="Verdana" pitchFamily="34" charset="0"/>
                <a:ea typeface="Verdana" pitchFamily="34" charset="0"/>
                <a:cs typeface="Verdana" pitchFamily="34" charset="0"/>
              </a:rPr>
              <a:t>ser  vivo.</a:t>
            </a:r>
          </a:p>
          <a:p>
            <a:endParaRPr lang="es-MX" sz="2000" dirty="0">
              <a:solidFill>
                <a:prstClr val="black"/>
              </a:solidFill>
              <a:latin typeface="Verdana" pitchFamily="34" charset="0"/>
              <a:ea typeface="Verdana" pitchFamily="34" charset="0"/>
              <a:cs typeface="Verdana" pitchFamily="34" charset="0"/>
            </a:endParaRPr>
          </a:p>
          <a:p>
            <a:r>
              <a:rPr lang="es-MX" sz="2000" dirty="0">
                <a:solidFill>
                  <a:prstClr val="black"/>
                </a:solidFill>
                <a:latin typeface="Verdana" pitchFamily="34" charset="0"/>
                <a:ea typeface="Verdana" pitchFamily="34" charset="0"/>
                <a:cs typeface="Verdana" pitchFamily="34" charset="0"/>
              </a:rPr>
              <a:t>Es siempre una alteración negativa del estado natural del medio ambiente, y por tanto, se genera como consecuencia de la actividad humana.</a:t>
            </a:r>
          </a:p>
          <a:p>
            <a:endParaRPr lang="es-MX" sz="2000" dirty="0">
              <a:solidFill>
                <a:prstClr val="black"/>
              </a:solidFill>
              <a:latin typeface="Verdana" pitchFamily="34" charset="0"/>
              <a:ea typeface="Verdana" pitchFamily="34" charset="0"/>
              <a:cs typeface="Verdana" pitchFamily="34" charset="0"/>
            </a:endParaRPr>
          </a:p>
          <a:p>
            <a:r>
              <a:rPr lang="es-MX" sz="2000" dirty="0">
                <a:solidFill>
                  <a:prstClr val="black"/>
                </a:solidFill>
                <a:latin typeface="Verdana" pitchFamily="34" charset="0"/>
                <a:ea typeface="Verdana" pitchFamily="34" charset="0"/>
                <a:cs typeface="Verdana" pitchFamily="34" charset="0"/>
              </a:rPr>
              <a:t>Para que exista contaminación, la sustancia contaminante deberá estar en cantidad relativa suficiente como para provocar ese desequilibrio.</a:t>
            </a:r>
          </a:p>
          <a:p>
            <a:endParaRPr lang="es-MX" sz="2000" dirty="0">
              <a:solidFill>
                <a:prstClr val="black"/>
              </a:solidFill>
              <a:latin typeface="Verdana" pitchFamily="34" charset="0"/>
              <a:ea typeface="Verdana" pitchFamily="34" charset="0"/>
              <a:cs typeface="Verdana" pitchFamily="34" charset="0"/>
            </a:endParaRPr>
          </a:p>
          <a:p>
            <a:r>
              <a:rPr lang="es-MX" sz="2000" dirty="0">
                <a:solidFill>
                  <a:prstClr val="black"/>
                </a:solidFill>
                <a:latin typeface="Verdana" pitchFamily="34" charset="0"/>
                <a:ea typeface="Verdana" pitchFamily="34" charset="0"/>
                <a:cs typeface="Verdana" pitchFamily="34" charset="0"/>
              </a:rPr>
              <a:t> Esta cantidad relativa puede expresarse como la masa de la sustancia introducida en relación con la masa o el volumen del medio receptor de la misma. </a:t>
            </a:r>
          </a:p>
          <a:p>
            <a:endParaRPr lang="es-MX" sz="2000" dirty="0">
              <a:solidFill>
                <a:prstClr val="black"/>
              </a:solidFill>
              <a:latin typeface="Verdana" pitchFamily="34" charset="0"/>
              <a:ea typeface="Verdana" pitchFamily="34" charset="0"/>
              <a:cs typeface="Verdana" pitchFamily="34" charset="0"/>
            </a:endParaRPr>
          </a:p>
          <a:p>
            <a:r>
              <a:rPr lang="es-MX" sz="2000" dirty="0">
                <a:solidFill>
                  <a:prstClr val="black"/>
                </a:solidFill>
                <a:latin typeface="Verdana" pitchFamily="34" charset="0"/>
                <a:ea typeface="Verdana" pitchFamily="34" charset="0"/>
                <a:cs typeface="Verdana" pitchFamily="34" charset="0"/>
              </a:rPr>
              <a:t>Este cociente recibe el nombre de </a:t>
            </a:r>
            <a:r>
              <a:rPr lang="es-MX" sz="2000" u="sng" dirty="0">
                <a:solidFill>
                  <a:srgbClr val="FF0000"/>
                </a:solidFill>
                <a:latin typeface="Verdana" pitchFamily="34" charset="0"/>
                <a:ea typeface="Verdana" pitchFamily="34" charset="0"/>
                <a:cs typeface="Verdana" pitchFamily="34" charset="0"/>
              </a:rPr>
              <a:t>concentración.</a:t>
            </a:r>
            <a:endParaRPr lang="es-MX" sz="2000" b="1" u="sng" dirty="0">
              <a:solidFill>
                <a:srgbClr val="FF0000"/>
              </a:solidFill>
              <a:latin typeface="Verdana" pitchFamily="34" charset="0"/>
              <a:ea typeface="Verdana" pitchFamily="34" charset="0"/>
              <a:cs typeface="Verdana" pitchFamily="34" charset="0"/>
            </a:endParaRPr>
          </a:p>
        </p:txBody>
      </p:sp>
      <p:sp>
        <p:nvSpPr>
          <p:cNvPr id="39939" name="2 Rectángulo"/>
          <p:cNvSpPr>
            <a:spLocks noChangeArrowheads="1"/>
          </p:cNvSpPr>
          <p:nvPr/>
        </p:nvSpPr>
        <p:spPr bwMode="auto">
          <a:xfrm>
            <a:off x="785813" y="390462"/>
            <a:ext cx="472122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MX" sz="2200" b="1" dirty="0">
                <a:solidFill>
                  <a:prstClr val="black"/>
                </a:solidFill>
                <a:latin typeface="Verdana" pitchFamily="34" charset="0"/>
                <a:ea typeface="Verdana" pitchFamily="34" charset="0"/>
                <a:cs typeface="Verdana" pitchFamily="34" charset="0"/>
              </a:rPr>
              <a:t>Contaminación</a:t>
            </a:r>
            <a:endParaRPr lang="es-MX" sz="2200" dirty="0">
              <a:solidFill>
                <a:prstClr val="black"/>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44864330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1 CuadroTexto"/>
          <p:cNvSpPr txBox="1">
            <a:spLocks noChangeArrowheads="1"/>
          </p:cNvSpPr>
          <p:nvPr/>
        </p:nvSpPr>
        <p:spPr bwMode="auto">
          <a:xfrm>
            <a:off x="928688" y="1785938"/>
            <a:ext cx="8215312"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r>
              <a:rPr lang="es-MX" sz="2200" dirty="0">
                <a:solidFill>
                  <a:prstClr val="black"/>
                </a:solidFill>
                <a:latin typeface="Verdana" pitchFamily="34" charset="0"/>
                <a:ea typeface="Verdana" pitchFamily="34" charset="0"/>
                <a:cs typeface="Verdana" pitchFamily="34" charset="0"/>
              </a:rPr>
              <a:t>7.-Patrimonio  histórico artístico:</a:t>
            </a:r>
          </a:p>
          <a:p>
            <a:endParaRPr lang="es-MX" sz="2200" dirty="0">
              <a:solidFill>
                <a:prstClr val="black"/>
              </a:solidFill>
              <a:latin typeface="Verdana" pitchFamily="34" charset="0"/>
              <a:ea typeface="Verdana" pitchFamily="34" charset="0"/>
              <a:cs typeface="Verdana" pitchFamily="34" charset="0"/>
            </a:endParaRPr>
          </a:p>
          <a:p>
            <a:endParaRPr lang="es-MX" sz="2200" dirty="0">
              <a:solidFill>
                <a:prstClr val="black"/>
              </a:solidFill>
              <a:latin typeface="Verdana" pitchFamily="34" charset="0"/>
              <a:ea typeface="Verdana" pitchFamily="34" charset="0"/>
              <a:cs typeface="Verdana" pitchFamily="34" charset="0"/>
            </a:endParaRPr>
          </a:p>
          <a:p>
            <a:r>
              <a:rPr lang="es-MX" sz="2200" dirty="0">
                <a:solidFill>
                  <a:prstClr val="black"/>
                </a:solidFill>
                <a:latin typeface="Verdana" pitchFamily="34" charset="0"/>
                <a:ea typeface="Verdana" pitchFamily="34" charset="0"/>
                <a:cs typeface="Verdana" pitchFamily="34" charset="0"/>
              </a:rPr>
              <a:t>	        -Que puedan causar efectos adversos sobre </a:t>
            </a:r>
            <a:r>
              <a:rPr lang="es-MX" sz="2200" dirty="0" smtClean="0">
                <a:solidFill>
                  <a:prstClr val="black"/>
                </a:solidFill>
                <a:latin typeface="Verdana" pitchFamily="34" charset="0"/>
                <a:ea typeface="Verdana" pitchFamily="34" charset="0"/>
                <a:cs typeface="Verdana" pitchFamily="34" charset="0"/>
              </a:rPr>
              <a:t>		la </a:t>
            </a:r>
            <a:r>
              <a:rPr lang="es-MX" sz="2200" dirty="0">
                <a:solidFill>
                  <a:prstClr val="black"/>
                </a:solidFill>
                <a:latin typeface="Verdana" pitchFamily="34" charset="0"/>
                <a:ea typeface="Verdana" pitchFamily="34" charset="0"/>
                <a:cs typeface="Verdana" pitchFamily="34" charset="0"/>
              </a:rPr>
              <a:t>cultura y </a:t>
            </a:r>
            <a:r>
              <a:rPr lang="es-MX" sz="2200" dirty="0" smtClean="0">
                <a:solidFill>
                  <a:prstClr val="black"/>
                </a:solidFill>
                <a:latin typeface="Verdana" pitchFamily="34" charset="0"/>
                <a:ea typeface="Verdana" pitchFamily="34" charset="0"/>
                <a:cs typeface="Verdana" pitchFamily="34" charset="0"/>
              </a:rPr>
              <a:t>las </a:t>
            </a:r>
            <a:r>
              <a:rPr lang="es-MX" sz="2200" dirty="0">
                <a:solidFill>
                  <a:prstClr val="black"/>
                </a:solidFill>
                <a:latin typeface="Verdana" pitchFamily="34" charset="0"/>
                <a:ea typeface="Verdana" pitchFamily="34" charset="0"/>
                <a:cs typeface="Verdana" pitchFamily="34" charset="0"/>
              </a:rPr>
              <a:t>comunidades locales por la </a:t>
            </a:r>
            <a:r>
              <a:rPr lang="es-MX" sz="2200" dirty="0" smtClean="0">
                <a:solidFill>
                  <a:prstClr val="black"/>
                </a:solidFill>
                <a:latin typeface="Verdana" pitchFamily="34" charset="0"/>
                <a:ea typeface="Verdana" pitchFamily="34" charset="0"/>
                <a:cs typeface="Verdana" pitchFamily="34" charset="0"/>
              </a:rPr>
              <a:t>		restricción </a:t>
            </a:r>
            <a:r>
              <a:rPr lang="es-MX" sz="2200" dirty="0">
                <a:solidFill>
                  <a:prstClr val="black"/>
                </a:solidFill>
                <a:latin typeface="Verdana" pitchFamily="34" charset="0"/>
                <a:ea typeface="Verdana" pitchFamily="34" charset="0"/>
                <a:cs typeface="Verdana" pitchFamily="34" charset="0"/>
              </a:rPr>
              <a:t>de acceso a zonas </a:t>
            </a:r>
            <a:r>
              <a:rPr lang="es-MX" sz="2200" dirty="0" smtClean="0">
                <a:solidFill>
                  <a:prstClr val="black"/>
                </a:solidFill>
                <a:latin typeface="Verdana" pitchFamily="34" charset="0"/>
                <a:ea typeface="Verdana" pitchFamily="34" charset="0"/>
                <a:cs typeface="Verdana" pitchFamily="34" charset="0"/>
              </a:rPr>
              <a:t>         </a:t>
            </a:r>
            <a:r>
              <a:rPr lang="es-MX" sz="2200" dirty="0">
                <a:solidFill>
                  <a:prstClr val="black"/>
                </a:solidFill>
                <a:latin typeface="Verdana" pitchFamily="34" charset="0"/>
                <a:ea typeface="Verdana" pitchFamily="34" charset="0"/>
                <a:cs typeface="Verdana" pitchFamily="34" charset="0"/>
              </a:rPr>
              <a:t>	        </a:t>
            </a:r>
            <a:r>
              <a:rPr lang="es-MX" sz="2200" dirty="0" smtClean="0">
                <a:solidFill>
                  <a:prstClr val="black"/>
                </a:solidFill>
                <a:latin typeface="Verdana" pitchFamily="34" charset="0"/>
                <a:ea typeface="Verdana" pitchFamily="34" charset="0"/>
                <a:cs typeface="Verdana" pitchFamily="34" charset="0"/>
              </a:rPr>
              <a:t>		con </a:t>
            </a:r>
            <a:r>
              <a:rPr lang="es-MX" sz="2200" dirty="0">
                <a:solidFill>
                  <a:prstClr val="black"/>
                </a:solidFill>
                <a:latin typeface="Verdana" pitchFamily="34" charset="0"/>
                <a:ea typeface="Verdana" pitchFamily="34" charset="0"/>
                <a:cs typeface="Verdana" pitchFamily="34" charset="0"/>
              </a:rPr>
              <a:t>referencias histórico-culturales, los </a:t>
            </a:r>
            <a:r>
              <a:rPr lang="es-MX" sz="2200" dirty="0" smtClean="0">
                <a:solidFill>
                  <a:prstClr val="black"/>
                </a:solidFill>
                <a:latin typeface="Verdana" pitchFamily="34" charset="0"/>
                <a:ea typeface="Verdana" pitchFamily="34" charset="0"/>
                <a:cs typeface="Verdana" pitchFamily="34" charset="0"/>
              </a:rPr>
              <a:t>		daños </a:t>
            </a:r>
            <a:r>
              <a:rPr lang="es-MX" sz="2200" dirty="0">
                <a:solidFill>
                  <a:prstClr val="black"/>
                </a:solidFill>
                <a:latin typeface="Verdana" pitchFamily="34" charset="0"/>
                <a:ea typeface="Verdana" pitchFamily="34" charset="0"/>
                <a:cs typeface="Verdana" pitchFamily="34" charset="0"/>
              </a:rPr>
              <a:t>a lugares </a:t>
            </a:r>
            <a:r>
              <a:rPr lang="es-MX" sz="2200" dirty="0" smtClean="0">
                <a:solidFill>
                  <a:prstClr val="black"/>
                </a:solidFill>
                <a:latin typeface="Verdana" pitchFamily="34" charset="0"/>
                <a:ea typeface="Verdana" pitchFamily="34" charset="0"/>
                <a:cs typeface="Verdana" pitchFamily="34" charset="0"/>
              </a:rPr>
              <a:t> </a:t>
            </a:r>
            <a:r>
              <a:rPr lang="es-MX" sz="2200" dirty="0">
                <a:solidFill>
                  <a:prstClr val="black"/>
                </a:solidFill>
                <a:latin typeface="Verdana" pitchFamily="34" charset="0"/>
                <a:ea typeface="Verdana" pitchFamily="34" charset="0"/>
                <a:cs typeface="Verdana" pitchFamily="34" charset="0"/>
              </a:rPr>
              <a:t>sagrados o que causen </a:t>
            </a:r>
            <a:r>
              <a:rPr lang="es-MX" sz="2200" dirty="0" smtClean="0">
                <a:solidFill>
                  <a:prstClr val="black"/>
                </a:solidFill>
                <a:latin typeface="Verdana" pitchFamily="34" charset="0"/>
                <a:ea typeface="Verdana" pitchFamily="34" charset="0"/>
                <a:cs typeface="Verdana" pitchFamily="34" charset="0"/>
              </a:rPr>
              <a:t>		cambios </a:t>
            </a:r>
            <a:r>
              <a:rPr lang="es-MX" sz="2200" dirty="0">
                <a:solidFill>
                  <a:prstClr val="black"/>
                </a:solidFill>
                <a:latin typeface="Verdana" pitchFamily="34" charset="0"/>
                <a:ea typeface="Verdana" pitchFamily="34" charset="0"/>
                <a:cs typeface="Verdana" pitchFamily="34" charset="0"/>
              </a:rPr>
              <a:t>de estilos de vida.</a:t>
            </a:r>
          </a:p>
        </p:txBody>
      </p:sp>
    </p:spTree>
    <p:extLst>
      <p:ext uri="{BB962C8B-B14F-4D97-AF65-F5344CB8AC3E}">
        <p14:creationId xmlns:p14="http://schemas.microsoft.com/office/powerpoint/2010/main" val="387548428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1 CuadroTexto"/>
          <p:cNvSpPr txBox="1">
            <a:spLocks noChangeArrowheads="1"/>
          </p:cNvSpPr>
          <p:nvPr/>
        </p:nvSpPr>
        <p:spPr bwMode="auto">
          <a:xfrm>
            <a:off x="1214438" y="285750"/>
            <a:ext cx="6858000" cy="6924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r>
              <a:rPr lang="es-MX" sz="1900" dirty="0">
                <a:solidFill>
                  <a:prstClr val="black"/>
                </a:solidFill>
                <a:latin typeface="Verdana" pitchFamily="34" charset="0"/>
                <a:ea typeface="Verdana" pitchFamily="34" charset="0"/>
                <a:cs typeface="Verdana" pitchFamily="34" charset="0"/>
              </a:rPr>
              <a:t>                M</a:t>
            </a:r>
            <a:r>
              <a:rPr lang="es-MX" sz="1900" b="1" dirty="0">
                <a:solidFill>
                  <a:prstClr val="black"/>
                </a:solidFill>
                <a:latin typeface="Verdana" pitchFamily="34" charset="0"/>
                <a:ea typeface="Verdana" pitchFamily="34" charset="0"/>
                <a:cs typeface="Verdana" pitchFamily="34" charset="0"/>
              </a:rPr>
              <a:t>atrices de impacto</a:t>
            </a:r>
          </a:p>
          <a:p>
            <a:endParaRPr lang="es-MX" sz="1900" b="1" dirty="0">
              <a:solidFill>
                <a:prstClr val="black"/>
              </a:solidFill>
              <a:latin typeface="Verdana" pitchFamily="34" charset="0"/>
              <a:ea typeface="Verdana" pitchFamily="34" charset="0"/>
              <a:cs typeface="Verdana" pitchFamily="34" charset="0"/>
            </a:endParaRPr>
          </a:p>
          <a:p>
            <a:r>
              <a:rPr lang="es-MX" sz="1900" dirty="0">
                <a:solidFill>
                  <a:prstClr val="black"/>
                </a:solidFill>
                <a:latin typeface="Verdana" pitchFamily="34" charset="0"/>
                <a:ea typeface="Verdana" pitchFamily="34" charset="0"/>
                <a:cs typeface="Verdana" pitchFamily="34" charset="0"/>
              </a:rPr>
              <a:t>Las matrices simples de impactos consisten básicamente en cruzar(poner en relación) cada uno de los elementos del proyecto</a:t>
            </a:r>
          </a:p>
          <a:p>
            <a:r>
              <a:rPr lang="es-MX" sz="1900" dirty="0">
                <a:solidFill>
                  <a:prstClr val="black"/>
                </a:solidFill>
                <a:latin typeface="Verdana" pitchFamily="34" charset="0"/>
                <a:ea typeface="Verdana" pitchFamily="34" charset="0"/>
                <a:cs typeface="Verdana" pitchFamily="34" charset="0"/>
              </a:rPr>
              <a:t>Con cada uno de los componentes del medio físico y social afectado.</a:t>
            </a:r>
          </a:p>
          <a:p>
            <a:endParaRPr lang="es-MX" sz="1900" dirty="0">
              <a:solidFill>
                <a:prstClr val="black"/>
              </a:solidFill>
              <a:latin typeface="Verdana" pitchFamily="34" charset="0"/>
              <a:ea typeface="Verdana" pitchFamily="34" charset="0"/>
              <a:cs typeface="Verdana" pitchFamily="34" charset="0"/>
            </a:endParaRPr>
          </a:p>
          <a:p>
            <a:r>
              <a:rPr lang="es-MX" sz="1900" dirty="0">
                <a:solidFill>
                  <a:prstClr val="black"/>
                </a:solidFill>
                <a:latin typeface="Verdana" pitchFamily="34" charset="0"/>
                <a:ea typeface="Verdana" pitchFamily="34" charset="0"/>
                <a:cs typeface="Verdana" pitchFamily="34" charset="0"/>
              </a:rPr>
              <a:t>Al efectuar esta relación ,se consigue una visión inmediata y muy completa de los aspectos a estudiar al observar que cruces  no presentan alteración alguna y cuales sí.</a:t>
            </a:r>
          </a:p>
          <a:p>
            <a:endParaRPr lang="es-MX" sz="1900" dirty="0">
              <a:solidFill>
                <a:prstClr val="black"/>
              </a:solidFill>
              <a:latin typeface="Verdana" pitchFamily="34" charset="0"/>
              <a:ea typeface="Verdana" pitchFamily="34" charset="0"/>
              <a:cs typeface="Verdana" pitchFamily="34" charset="0"/>
            </a:endParaRPr>
          </a:p>
          <a:p>
            <a:r>
              <a:rPr lang="es-MX" sz="1900" dirty="0">
                <a:solidFill>
                  <a:prstClr val="black"/>
                </a:solidFill>
                <a:latin typeface="Verdana" pitchFamily="34" charset="0"/>
                <a:ea typeface="Verdana" pitchFamily="34" charset="0"/>
                <a:cs typeface="Verdana" pitchFamily="34" charset="0"/>
              </a:rPr>
              <a:t>Merced a lo anterior se puede llegar a conocer que aspectos importantes del proyecto son los incidentes lo que permite identificar las correcciones requeridas.</a:t>
            </a:r>
          </a:p>
          <a:p>
            <a:endParaRPr lang="es-MX" sz="1900" dirty="0">
              <a:solidFill>
                <a:prstClr val="black"/>
              </a:solidFill>
              <a:latin typeface="Verdana" pitchFamily="34" charset="0"/>
              <a:ea typeface="Verdana" pitchFamily="34" charset="0"/>
              <a:cs typeface="Verdana" pitchFamily="34" charset="0"/>
            </a:endParaRPr>
          </a:p>
          <a:p>
            <a:r>
              <a:rPr lang="es-MX" sz="1900" dirty="0">
                <a:solidFill>
                  <a:prstClr val="black"/>
                </a:solidFill>
                <a:latin typeface="Verdana" pitchFamily="34" charset="0"/>
                <a:ea typeface="Verdana" pitchFamily="34" charset="0"/>
                <a:cs typeface="Verdana" pitchFamily="34" charset="0"/>
              </a:rPr>
              <a:t> Ver sitios:</a:t>
            </a:r>
          </a:p>
          <a:p>
            <a:endParaRPr lang="es-MX" dirty="0">
              <a:solidFill>
                <a:prstClr val="black"/>
              </a:solidFill>
            </a:endParaRPr>
          </a:p>
          <a:p>
            <a:endParaRPr lang="es-MX" dirty="0">
              <a:solidFill>
                <a:prstClr val="black"/>
              </a:solidFill>
            </a:endParaRPr>
          </a:p>
          <a:p>
            <a:endParaRPr lang="es-MX" dirty="0">
              <a:solidFill>
                <a:prstClr val="black"/>
              </a:solidFill>
            </a:endParaRPr>
          </a:p>
          <a:p>
            <a:endParaRPr lang="es-MX" sz="2400" b="1" dirty="0">
              <a:solidFill>
                <a:prstClr val="black"/>
              </a:solidFill>
            </a:endParaRPr>
          </a:p>
          <a:p>
            <a:endParaRPr lang="es-MX" sz="2400" b="1" dirty="0">
              <a:solidFill>
                <a:prstClr val="black"/>
              </a:solidFill>
            </a:endParaRPr>
          </a:p>
        </p:txBody>
      </p:sp>
      <p:sp>
        <p:nvSpPr>
          <p:cNvPr id="31747" name="2 Rectángulo"/>
          <p:cNvSpPr>
            <a:spLocks noChangeArrowheads="1"/>
          </p:cNvSpPr>
          <p:nvPr/>
        </p:nvSpPr>
        <p:spPr bwMode="auto">
          <a:xfrm>
            <a:off x="500063" y="5715000"/>
            <a:ext cx="8001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MX">
                <a:solidFill>
                  <a:prstClr val="black"/>
                </a:solidFill>
                <a:latin typeface="Georgia" pitchFamily="18" charset="0"/>
              </a:rPr>
              <a:t>http://idbdocs.iadb.org/wsdocs/getdocument.aspx?docnum=497826</a:t>
            </a:r>
          </a:p>
        </p:txBody>
      </p:sp>
      <p:sp>
        <p:nvSpPr>
          <p:cNvPr id="31748" name="4 CuadroTexto"/>
          <p:cNvSpPr txBox="1">
            <a:spLocks noChangeArrowheads="1"/>
          </p:cNvSpPr>
          <p:nvPr/>
        </p:nvSpPr>
        <p:spPr bwMode="auto">
          <a:xfrm>
            <a:off x="500063" y="6215063"/>
            <a:ext cx="87852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r>
              <a:rPr lang="es-MX">
                <a:solidFill>
                  <a:prstClr val="black"/>
                </a:solidFill>
              </a:rPr>
              <a:t>http://www.floresverdes.com/documentacion/matriz-de-impacto-ambiental.pdf</a:t>
            </a:r>
          </a:p>
        </p:txBody>
      </p:sp>
    </p:spTree>
    <p:extLst>
      <p:ext uri="{BB962C8B-B14F-4D97-AF65-F5344CB8AC3E}">
        <p14:creationId xmlns:p14="http://schemas.microsoft.com/office/powerpoint/2010/main" val="334007189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1 Rectángulo"/>
          <p:cNvSpPr>
            <a:spLocks noChangeArrowheads="1"/>
          </p:cNvSpPr>
          <p:nvPr/>
        </p:nvSpPr>
        <p:spPr bwMode="auto">
          <a:xfrm>
            <a:off x="845865" y="1268760"/>
            <a:ext cx="7715250"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MX" sz="2200" dirty="0">
                <a:solidFill>
                  <a:prstClr val="black"/>
                </a:solidFill>
                <a:latin typeface="Verdana" pitchFamily="34" charset="0"/>
                <a:ea typeface="Verdana" pitchFamily="34" charset="0"/>
                <a:cs typeface="Verdana" pitchFamily="34" charset="0"/>
              </a:rPr>
              <a:t>Como ejemplo de uno de los métodos que se emplean en estos trabajos analizamos la llamada "</a:t>
            </a:r>
            <a:r>
              <a:rPr lang="es-MX" sz="2200" b="1" dirty="0">
                <a:solidFill>
                  <a:prstClr val="black"/>
                </a:solidFill>
                <a:latin typeface="Verdana" pitchFamily="34" charset="0"/>
                <a:ea typeface="Verdana" pitchFamily="34" charset="0"/>
                <a:cs typeface="Verdana" pitchFamily="34" charset="0"/>
              </a:rPr>
              <a:t>matriz de </a:t>
            </a:r>
            <a:r>
              <a:rPr lang="es-MX" sz="2200" b="1" dirty="0" err="1">
                <a:solidFill>
                  <a:prstClr val="black"/>
                </a:solidFill>
                <a:latin typeface="Verdana" pitchFamily="34" charset="0"/>
                <a:ea typeface="Verdana" pitchFamily="34" charset="0"/>
                <a:cs typeface="Verdana" pitchFamily="34" charset="0"/>
              </a:rPr>
              <a:t>Leopold</a:t>
            </a:r>
            <a:r>
              <a:rPr lang="es-MX" sz="2200" dirty="0">
                <a:solidFill>
                  <a:prstClr val="black"/>
                </a:solidFill>
                <a:latin typeface="Verdana" pitchFamily="34" charset="0"/>
                <a:ea typeface="Verdana" pitchFamily="34" charset="0"/>
                <a:cs typeface="Verdana" pitchFamily="34" charset="0"/>
              </a:rPr>
              <a:t>" que fue el primer método utilizado para hacer estos estudios, en 1971, por el Servicio Geológico de los Estados Unidos. </a:t>
            </a:r>
          </a:p>
          <a:p>
            <a:r>
              <a:rPr lang="es-MX" sz="2200" dirty="0">
                <a:solidFill>
                  <a:prstClr val="black"/>
                </a:solidFill>
                <a:latin typeface="Verdana" pitchFamily="34" charset="0"/>
                <a:ea typeface="Verdana" pitchFamily="34" charset="0"/>
                <a:cs typeface="Verdana" pitchFamily="34" charset="0"/>
              </a:rPr>
              <a:t>Este sistema utiliza un cuadro de doble entrada (matriz).</a:t>
            </a:r>
          </a:p>
          <a:p>
            <a:endParaRPr lang="es-MX" sz="2200" dirty="0">
              <a:solidFill>
                <a:prstClr val="black"/>
              </a:solidFill>
              <a:latin typeface="Verdana" pitchFamily="34" charset="0"/>
              <a:ea typeface="Verdana" pitchFamily="34" charset="0"/>
              <a:cs typeface="Verdana" pitchFamily="34" charset="0"/>
            </a:endParaRPr>
          </a:p>
          <a:p>
            <a:r>
              <a:rPr lang="es-MX" sz="2200" dirty="0">
                <a:solidFill>
                  <a:prstClr val="black"/>
                </a:solidFill>
                <a:latin typeface="Verdana" pitchFamily="34" charset="0"/>
                <a:ea typeface="Verdana" pitchFamily="34" charset="0"/>
                <a:cs typeface="Verdana" pitchFamily="34" charset="0"/>
              </a:rPr>
              <a:t> En las columnas pone las acciones humanas que pueden alterar el sistema y en las filas las características del medio que pueden ser alteradas. En el original hay 100 acciones y 88 factores ambientales, aunque no todos se utilizan en todos los casos.  </a:t>
            </a:r>
          </a:p>
        </p:txBody>
      </p:sp>
    </p:spTree>
    <p:extLst>
      <p:ext uri="{BB962C8B-B14F-4D97-AF65-F5344CB8AC3E}">
        <p14:creationId xmlns:p14="http://schemas.microsoft.com/office/powerpoint/2010/main" val="25168421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259632" y="764704"/>
            <a:ext cx="7128792" cy="4832092"/>
          </a:xfrm>
          <a:prstGeom prst="rect">
            <a:avLst/>
          </a:prstGeom>
        </p:spPr>
        <p:txBody>
          <a:bodyPr wrap="square">
            <a:spAutoFit/>
          </a:bodyPr>
          <a:lstStyle/>
          <a:p>
            <a:r>
              <a:rPr lang="es-MX" sz="2200" dirty="0">
                <a:solidFill>
                  <a:prstClr val="black"/>
                </a:solidFill>
                <a:latin typeface="Verdana" pitchFamily="34" charset="0"/>
                <a:ea typeface="Verdana" pitchFamily="34" charset="0"/>
                <a:cs typeface="Verdana" pitchFamily="34" charset="0"/>
              </a:rPr>
              <a:t>Cuando se comienza el estudio se tiene la matriz sin rellenar las cuadrículas. Se va mirando una a una las cuadrículas situadas bajo cada acción propuesta y se ve si puede causar impacto en el factor ambiental correspondiente. Si es así, se hace una diagonal. Cuando se ha completado la matriz se vuelve a cada una de las cuadrículas con diagonal y se pone a la izquierda un número de 1 a 10 que indica la </a:t>
            </a:r>
            <a:r>
              <a:rPr lang="es-MX" sz="2200" b="1" dirty="0">
                <a:solidFill>
                  <a:prstClr val="black"/>
                </a:solidFill>
                <a:latin typeface="Verdana" pitchFamily="34" charset="0"/>
                <a:ea typeface="Verdana" pitchFamily="34" charset="0"/>
                <a:cs typeface="Verdana" pitchFamily="34" charset="0"/>
              </a:rPr>
              <a:t>magnitud</a:t>
            </a:r>
            <a:r>
              <a:rPr lang="es-MX" sz="2200" dirty="0">
                <a:solidFill>
                  <a:prstClr val="black"/>
                </a:solidFill>
                <a:latin typeface="Verdana" pitchFamily="34" charset="0"/>
                <a:ea typeface="Verdana" pitchFamily="34" charset="0"/>
                <a:cs typeface="Verdana" pitchFamily="34" charset="0"/>
              </a:rPr>
              <a:t> del impacto. 10 la máxima y 1 la mínima (el 0 no vale). Con un + si el impacto es positivo y - si negativo. En la parte inferior derecha se califica de 1 a 10 la </a:t>
            </a:r>
            <a:r>
              <a:rPr lang="es-MX" sz="2200" b="1" dirty="0">
                <a:solidFill>
                  <a:prstClr val="black"/>
                </a:solidFill>
                <a:latin typeface="Verdana" pitchFamily="34" charset="0"/>
                <a:ea typeface="Verdana" pitchFamily="34" charset="0"/>
                <a:cs typeface="Verdana" pitchFamily="34" charset="0"/>
              </a:rPr>
              <a:t>importancia</a:t>
            </a:r>
            <a:r>
              <a:rPr lang="es-MX" sz="2200" dirty="0">
                <a:solidFill>
                  <a:prstClr val="black"/>
                </a:solidFill>
                <a:latin typeface="Verdana" pitchFamily="34" charset="0"/>
                <a:ea typeface="Verdana" pitchFamily="34" charset="0"/>
                <a:cs typeface="Verdana" pitchFamily="34" charset="0"/>
              </a:rPr>
              <a:t> del impacto, es decir si es regional o solo local, etc.  </a:t>
            </a:r>
          </a:p>
        </p:txBody>
      </p:sp>
    </p:spTree>
    <p:extLst>
      <p:ext uri="{BB962C8B-B14F-4D97-AF65-F5344CB8AC3E}">
        <p14:creationId xmlns:p14="http://schemas.microsoft.com/office/powerpoint/2010/main" val="399472231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395536" y="116632"/>
            <a:ext cx="8229600" cy="1143000"/>
          </a:xfrm>
        </p:spPr>
        <p:txBody>
          <a:bodyPr>
            <a:normAutofit fontScale="90000"/>
          </a:bodyPr>
          <a:lstStyle/>
          <a:p>
            <a:r>
              <a:rPr lang="es-MX" sz="4000" b="1" dirty="0" smtClean="0">
                <a:latin typeface="Arial" charset="0"/>
                <a:cs typeface="Times New Roman" pitchFamily="18" charset="0"/>
              </a:rPr>
              <a:t/>
            </a:r>
            <a:br>
              <a:rPr lang="es-MX" sz="4000" b="1" dirty="0" smtClean="0">
                <a:latin typeface="Arial" charset="0"/>
                <a:cs typeface="Times New Roman" pitchFamily="18" charset="0"/>
              </a:rPr>
            </a:br>
            <a:r>
              <a:rPr lang="es-MX" sz="3600" b="1" dirty="0" smtClean="0">
                <a:latin typeface="Arial" charset="0"/>
                <a:cs typeface="Times New Roman" pitchFamily="18" charset="0"/>
              </a:rPr>
              <a:t>Matriz de </a:t>
            </a:r>
            <a:r>
              <a:rPr lang="es-MX" sz="3600" b="1" dirty="0" err="1" smtClean="0">
                <a:latin typeface="Arial" charset="0"/>
                <a:cs typeface="Times New Roman" pitchFamily="18" charset="0"/>
              </a:rPr>
              <a:t>Identificacion</a:t>
            </a:r>
            <a:r>
              <a:rPr lang="es-MX" sz="3600" b="1" dirty="0" smtClean="0">
                <a:latin typeface="Arial" charset="0"/>
                <a:cs typeface="Times New Roman" pitchFamily="18" charset="0"/>
              </a:rPr>
              <a:t> de Impactos Ambientales</a:t>
            </a:r>
            <a:br>
              <a:rPr lang="es-MX" sz="3600" b="1" dirty="0" smtClean="0">
                <a:latin typeface="Arial" charset="0"/>
                <a:cs typeface="Times New Roman" pitchFamily="18" charset="0"/>
              </a:rPr>
            </a:br>
            <a:endParaRPr lang="es-ES" sz="3600" b="1" dirty="0" smtClean="0">
              <a:latin typeface="Arial" charset="0"/>
              <a:cs typeface="Times New Roman" pitchFamily="18" charset="0"/>
            </a:endParaRPr>
          </a:p>
        </p:txBody>
      </p:sp>
      <p:pic>
        <p:nvPicPr>
          <p:cNvPr id="18435" name="Picture 3"/>
          <p:cNvPicPr>
            <a:picLocks noGrp="1" noChangeAspect="1" noChangeArrowheads="1"/>
          </p:cNvPicPr>
          <p:nvPr>
            <p:ph idx="1"/>
          </p:nvPr>
        </p:nvPicPr>
        <p:blipFill>
          <a:blip r:embed="rId3" cstate="print"/>
          <a:srcRect/>
          <a:stretch>
            <a:fillRect/>
          </a:stretch>
        </p:blipFill>
        <p:spPr>
          <a:xfrm>
            <a:off x="251520" y="1196752"/>
            <a:ext cx="8472355" cy="5568479"/>
          </a:xfrm>
          <a:noFill/>
        </p:spPr>
      </p:pic>
    </p:spTree>
    <p:extLst>
      <p:ext uri="{BB962C8B-B14F-4D97-AF65-F5344CB8AC3E}">
        <p14:creationId xmlns:p14="http://schemas.microsoft.com/office/powerpoint/2010/main" val="21555961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1 Rectángulo"/>
          <p:cNvSpPr>
            <a:spLocks noChangeArrowheads="1"/>
          </p:cNvSpPr>
          <p:nvPr/>
        </p:nvSpPr>
        <p:spPr bwMode="auto">
          <a:xfrm>
            <a:off x="3214688" y="714375"/>
            <a:ext cx="5715000"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MX" dirty="0">
                <a:solidFill>
                  <a:prstClr val="black"/>
                </a:solidFill>
                <a:latin typeface="Verdana" pitchFamily="34" charset="0"/>
                <a:ea typeface="Verdana" pitchFamily="34" charset="0"/>
                <a:cs typeface="Verdana" pitchFamily="34" charset="0"/>
              </a:rPr>
              <a:t>El gobernador de Florida, Charlie </a:t>
            </a:r>
            <a:r>
              <a:rPr lang="es-MX" dirty="0" err="1">
                <a:solidFill>
                  <a:prstClr val="black"/>
                </a:solidFill>
                <a:latin typeface="Verdana" pitchFamily="34" charset="0"/>
                <a:ea typeface="Verdana" pitchFamily="34" charset="0"/>
                <a:cs typeface="Verdana" pitchFamily="34" charset="0"/>
              </a:rPr>
              <a:t>Crist</a:t>
            </a:r>
            <a:r>
              <a:rPr lang="es-MX" dirty="0">
                <a:solidFill>
                  <a:prstClr val="black"/>
                </a:solidFill>
                <a:latin typeface="Verdana" pitchFamily="34" charset="0"/>
                <a:ea typeface="Verdana" pitchFamily="34" charset="0"/>
                <a:cs typeface="Verdana" pitchFamily="34" charset="0"/>
              </a:rPr>
              <a:t>, decretó este viernes el estado de emergencia ante la amenaza directa que representa para la costa noroeste del estado la “</a:t>
            </a:r>
            <a:r>
              <a:rPr lang="es-MX" b="1" dirty="0">
                <a:solidFill>
                  <a:prstClr val="black"/>
                </a:solidFill>
                <a:latin typeface="Verdana" pitchFamily="34" charset="0"/>
                <a:ea typeface="Verdana" pitchFamily="34" charset="0"/>
                <a:cs typeface="Verdana" pitchFamily="34" charset="0"/>
              </a:rPr>
              <a:t>marea negra</a:t>
            </a:r>
            <a:r>
              <a:rPr lang="es-MX" dirty="0">
                <a:solidFill>
                  <a:prstClr val="black"/>
                </a:solidFill>
                <a:latin typeface="Verdana" pitchFamily="34" charset="0"/>
                <a:ea typeface="Verdana" pitchFamily="34" charset="0"/>
                <a:cs typeface="Verdana" pitchFamily="34" charset="0"/>
              </a:rPr>
              <a:t>“, que comenzó ya a manchar el estado de Luisiana.</a:t>
            </a:r>
          </a:p>
          <a:p>
            <a:r>
              <a:rPr lang="es-MX" dirty="0">
                <a:solidFill>
                  <a:prstClr val="black"/>
                </a:solidFill>
                <a:latin typeface="Verdana" pitchFamily="34" charset="0"/>
                <a:ea typeface="Verdana" pitchFamily="34" charset="0"/>
                <a:cs typeface="Verdana" pitchFamily="34" charset="0"/>
              </a:rPr>
              <a:t>La autoridad declaró el estado de emergencia para Panhandle, el borde noroeste de Florida, en los condados costeros de </a:t>
            </a:r>
            <a:r>
              <a:rPr lang="es-MX" dirty="0" err="1">
                <a:solidFill>
                  <a:prstClr val="black"/>
                </a:solidFill>
                <a:latin typeface="Verdana" pitchFamily="34" charset="0"/>
                <a:ea typeface="Verdana" pitchFamily="34" charset="0"/>
                <a:cs typeface="Verdana" pitchFamily="34" charset="0"/>
              </a:rPr>
              <a:t>Escambia</a:t>
            </a:r>
            <a:r>
              <a:rPr lang="es-MX" dirty="0">
                <a:solidFill>
                  <a:prstClr val="black"/>
                </a:solidFill>
                <a:latin typeface="Verdana" pitchFamily="34" charset="0"/>
                <a:ea typeface="Verdana" pitchFamily="34" charset="0"/>
                <a:cs typeface="Verdana" pitchFamily="34" charset="0"/>
              </a:rPr>
              <a:t>, Santa Rosa, </a:t>
            </a:r>
            <a:r>
              <a:rPr lang="es-MX" dirty="0" err="1">
                <a:solidFill>
                  <a:prstClr val="black"/>
                </a:solidFill>
                <a:latin typeface="Verdana" pitchFamily="34" charset="0"/>
                <a:ea typeface="Verdana" pitchFamily="34" charset="0"/>
                <a:cs typeface="Verdana" pitchFamily="34" charset="0"/>
              </a:rPr>
              <a:t>Okaloosa</a:t>
            </a:r>
            <a:r>
              <a:rPr lang="es-MX" dirty="0">
                <a:solidFill>
                  <a:prstClr val="black"/>
                </a:solidFill>
                <a:latin typeface="Verdana" pitchFamily="34" charset="0"/>
                <a:ea typeface="Verdana" pitchFamily="34" charset="0"/>
                <a:cs typeface="Verdana" pitchFamily="34" charset="0"/>
              </a:rPr>
              <a:t>, </a:t>
            </a:r>
            <a:r>
              <a:rPr lang="es-MX" dirty="0" err="1">
                <a:solidFill>
                  <a:prstClr val="black"/>
                </a:solidFill>
                <a:latin typeface="Verdana" pitchFamily="34" charset="0"/>
                <a:ea typeface="Verdana" pitchFamily="34" charset="0"/>
                <a:cs typeface="Verdana" pitchFamily="34" charset="0"/>
              </a:rPr>
              <a:t>Walton</a:t>
            </a:r>
            <a:r>
              <a:rPr lang="es-MX" dirty="0">
                <a:solidFill>
                  <a:prstClr val="black"/>
                </a:solidFill>
                <a:latin typeface="Verdana" pitchFamily="34" charset="0"/>
                <a:ea typeface="Verdana" pitchFamily="34" charset="0"/>
                <a:cs typeface="Verdana" pitchFamily="34" charset="0"/>
              </a:rPr>
              <a:t> y </a:t>
            </a:r>
            <a:r>
              <a:rPr lang="es-MX" dirty="0" err="1">
                <a:solidFill>
                  <a:prstClr val="black"/>
                </a:solidFill>
                <a:latin typeface="Verdana" pitchFamily="34" charset="0"/>
                <a:ea typeface="Verdana" pitchFamily="34" charset="0"/>
                <a:cs typeface="Verdana" pitchFamily="34" charset="0"/>
              </a:rPr>
              <a:t>Bay</a:t>
            </a:r>
            <a:r>
              <a:rPr lang="es-MX" dirty="0">
                <a:solidFill>
                  <a:prstClr val="black"/>
                </a:solidFill>
                <a:latin typeface="Verdana" pitchFamily="34" charset="0"/>
                <a:ea typeface="Verdana" pitchFamily="34" charset="0"/>
                <a:cs typeface="Verdana" pitchFamily="34" charset="0"/>
              </a:rPr>
              <a:t>, debido a la amenaza que entraña para esta zona el vertido de crudo en el </a:t>
            </a:r>
            <a:r>
              <a:rPr lang="es-MX" b="1" dirty="0">
                <a:solidFill>
                  <a:prstClr val="black"/>
                </a:solidFill>
                <a:latin typeface="Verdana" pitchFamily="34" charset="0"/>
                <a:ea typeface="Verdana" pitchFamily="34" charset="0"/>
                <a:cs typeface="Verdana" pitchFamily="34" charset="0"/>
              </a:rPr>
              <a:t>Golfo de México</a:t>
            </a:r>
            <a:r>
              <a:rPr lang="es-MX" dirty="0">
                <a:solidFill>
                  <a:prstClr val="black"/>
                </a:solidFill>
                <a:latin typeface="Verdana" pitchFamily="34" charset="0"/>
                <a:ea typeface="Verdana" pitchFamily="34" charset="0"/>
                <a:cs typeface="Verdana" pitchFamily="34" charset="0"/>
              </a:rPr>
              <a:t> originado el pasado 20 de abril tras la explosión y el derrumbe de la plataforma “</a:t>
            </a:r>
            <a:r>
              <a:rPr lang="es-MX" dirty="0" err="1">
                <a:solidFill>
                  <a:prstClr val="black"/>
                </a:solidFill>
                <a:latin typeface="Verdana" pitchFamily="34" charset="0"/>
                <a:ea typeface="Verdana" pitchFamily="34" charset="0"/>
                <a:cs typeface="Verdana" pitchFamily="34" charset="0"/>
              </a:rPr>
              <a:t>Deepwater</a:t>
            </a:r>
            <a:r>
              <a:rPr lang="es-MX" dirty="0">
                <a:solidFill>
                  <a:prstClr val="black"/>
                </a:solidFill>
                <a:latin typeface="Verdana" pitchFamily="34" charset="0"/>
                <a:ea typeface="Verdana" pitchFamily="34" charset="0"/>
                <a:cs typeface="Verdana" pitchFamily="34" charset="0"/>
              </a:rPr>
              <a:t> </a:t>
            </a:r>
            <a:r>
              <a:rPr lang="es-MX" dirty="0" err="1">
                <a:solidFill>
                  <a:prstClr val="black"/>
                </a:solidFill>
                <a:latin typeface="Verdana" pitchFamily="34" charset="0"/>
                <a:ea typeface="Verdana" pitchFamily="34" charset="0"/>
                <a:cs typeface="Verdana" pitchFamily="34" charset="0"/>
              </a:rPr>
              <a:t>Horizon</a:t>
            </a:r>
            <a:r>
              <a:rPr lang="es-MX" dirty="0">
                <a:solidFill>
                  <a:prstClr val="black"/>
                </a:solidFill>
                <a:latin typeface="Verdana" pitchFamily="34" charset="0"/>
                <a:ea typeface="Verdana" pitchFamily="34" charset="0"/>
                <a:cs typeface="Verdana" pitchFamily="34" charset="0"/>
              </a:rPr>
              <a:t>”.</a:t>
            </a:r>
          </a:p>
          <a:p>
            <a:r>
              <a:rPr lang="es-MX" dirty="0">
                <a:solidFill>
                  <a:prstClr val="black"/>
                </a:solidFill>
                <a:latin typeface="Verdana" pitchFamily="34" charset="0"/>
                <a:ea typeface="Verdana" pitchFamily="34" charset="0"/>
                <a:cs typeface="Verdana" pitchFamily="34" charset="0"/>
              </a:rPr>
              <a:t>Debemos tomar las </a:t>
            </a:r>
            <a:r>
              <a:rPr lang="es-MX" dirty="0">
                <a:solidFill>
                  <a:srgbClr val="FF0000"/>
                </a:solidFill>
                <a:latin typeface="Verdana" pitchFamily="34" charset="0"/>
                <a:ea typeface="Verdana" pitchFamily="34" charset="0"/>
                <a:cs typeface="Verdana" pitchFamily="34" charset="0"/>
              </a:rPr>
              <a:t>“precauciones oportunas para proteger nuestros recursos naturales, playas y otros ecosistemas costeros, así como el bienestar general del estado”, </a:t>
            </a:r>
            <a:r>
              <a:rPr lang="es-MX" dirty="0">
                <a:solidFill>
                  <a:prstClr val="black"/>
                </a:solidFill>
                <a:latin typeface="Verdana" pitchFamily="34" charset="0"/>
                <a:ea typeface="Verdana" pitchFamily="34" charset="0"/>
                <a:cs typeface="Verdana" pitchFamily="34" charset="0"/>
              </a:rPr>
              <a:t>expreso el gobernador en un comunicado.</a:t>
            </a:r>
          </a:p>
          <a:p>
            <a:endParaRPr lang="es-MX" dirty="0">
              <a:solidFill>
                <a:prstClr val="black"/>
              </a:solidFill>
              <a:latin typeface="Verdana" pitchFamily="34" charset="0"/>
              <a:ea typeface="Verdana" pitchFamily="34" charset="0"/>
              <a:cs typeface="Verdana" pitchFamily="34" charset="0"/>
            </a:endParaRPr>
          </a:p>
        </p:txBody>
      </p:sp>
      <p:pic>
        <p:nvPicPr>
          <p:cNvPr id="38915" name="Picture 4" descr="http://www.elmostrador.cl/media/2010/04/Petróleo-Golfo-de-México_230x23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313" y="214313"/>
            <a:ext cx="2190750"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6" name="Picture 6" descr="Estado de emergencia en Florida por el vertido">
            <a:hlinkClick r:id="rId4" tooltip="Estado de emergencia en Florida por el vertido"/>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071813"/>
            <a:ext cx="3238500"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00906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eepwater Horizon offshore drilling unit on fire 20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513408"/>
            <a:ext cx="4104456" cy="3295253"/>
          </a:xfrm>
          <a:prstGeom prst="rect">
            <a:avLst/>
          </a:prstGeom>
          <a:noFill/>
          <a:extLst>
            <a:ext uri="{909E8E84-426E-40DD-AFC4-6F175D3DCCD1}">
              <a14:hiddenFill xmlns:a14="http://schemas.microsoft.com/office/drawing/2010/main">
                <a:solidFill>
                  <a:srgbClr val="FFFFFF"/>
                </a:solidFill>
              </a14:hiddenFill>
            </a:ext>
          </a:extLst>
        </p:spPr>
      </p:pic>
      <p:sp>
        <p:nvSpPr>
          <p:cNvPr id="2" name="1 Rectángulo"/>
          <p:cNvSpPr/>
          <p:nvPr/>
        </p:nvSpPr>
        <p:spPr>
          <a:xfrm>
            <a:off x="1691680" y="4509120"/>
            <a:ext cx="6120680" cy="1477328"/>
          </a:xfrm>
          <a:prstGeom prst="rect">
            <a:avLst/>
          </a:prstGeom>
        </p:spPr>
        <p:txBody>
          <a:bodyPr wrap="square">
            <a:spAutoFit/>
          </a:bodyPr>
          <a:lstStyle/>
          <a:p>
            <a:r>
              <a:rPr lang="es-MX" dirty="0">
                <a:solidFill>
                  <a:srgbClr val="000000"/>
                </a:solidFill>
                <a:latin typeface="Verdana" pitchFamily="34" charset="0"/>
                <a:ea typeface="Verdana" pitchFamily="34" charset="0"/>
                <a:cs typeface="Verdana" pitchFamily="34" charset="0"/>
              </a:rPr>
              <a:t>Se hundió el </a:t>
            </a:r>
            <a:r>
              <a:rPr lang="es-MX" dirty="0">
                <a:solidFill>
                  <a:srgbClr val="0B0080"/>
                </a:solidFill>
                <a:latin typeface="Verdana" pitchFamily="34" charset="0"/>
                <a:ea typeface="Verdana" pitchFamily="34" charset="0"/>
                <a:cs typeface="Verdana" pitchFamily="34" charset="0"/>
                <a:hlinkClick r:id="rId3" tooltip="22 de abril"/>
              </a:rPr>
              <a:t>22 de </a:t>
            </a:r>
            <a:r>
              <a:rPr lang="es-MX" dirty="0" err="1">
                <a:solidFill>
                  <a:srgbClr val="0B0080"/>
                </a:solidFill>
                <a:latin typeface="Verdana" pitchFamily="34" charset="0"/>
                <a:ea typeface="Verdana" pitchFamily="34" charset="0"/>
                <a:cs typeface="Verdana" pitchFamily="34" charset="0"/>
                <a:hlinkClick r:id="rId3" tooltip="22 de abril"/>
              </a:rPr>
              <a:t>abril</a:t>
            </a:r>
            <a:r>
              <a:rPr lang="es-MX" dirty="0" err="1">
                <a:solidFill>
                  <a:srgbClr val="000000"/>
                </a:solidFill>
                <a:latin typeface="Verdana" pitchFamily="34" charset="0"/>
                <a:ea typeface="Verdana" pitchFamily="34" charset="0"/>
                <a:cs typeface="Verdana" pitchFamily="34" charset="0"/>
              </a:rPr>
              <a:t>de</a:t>
            </a:r>
            <a:r>
              <a:rPr lang="es-MX" dirty="0">
                <a:solidFill>
                  <a:srgbClr val="000000"/>
                </a:solidFill>
                <a:latin typeface="Verdana" pitchFamily="34" charset="0"/>
                <a:ea typeface="Verdana" pitchFamily="34" charset="0"/>
                <a:cs typeface="Verdana" pitchFamily="34" charset="0"/>
              </a:rPr>
              <a:t> </a:t>
            </a:r>
            <a:r>
              <a:rPr lang="es-MX" dirty="0">
                <a:solidFill>
                  <a:srgbClr val="0B0080"/>
                </a:solidFill>
                <a:latin typeface="Verdana" pitchFamily="34" charset="0"/>
                <a:ea typeface="Verdana" pitchFamily="34" charset="0"/>
                <a:cs typeface="Verdana" pitchFamily="34" charset="0"/>
                <a:hlinkClick r:id="rId4" tooltip="2010"/>
              </a:rPr>
              <a:t>2010</a:t>
            </a:r>
            <a:r>
              <a:rPr lang="es-MX" dirty="0">
                <a:solidFill>
                  <a:srgbClr val="000000"/>
                </a:solidFill>
                <a:latin typeface="Verdana" pitchFamily="34" charset="0"/>
                <a:ea typeface="Verdana" pitchFamily="34" charset="0"/>
                <a:cs typeface="Verdana" pitchFamily="34" charset="0"/>
              </a:rPr>
              <a:t> como resultado de una explosión que había tenido lugar dos días antes provocando el más importante </a:t>
            </a:r>
            <a:r>
              <a:rPr lang="es-MX" u="sng" dirty="0">
                <a:solidFill>
                  <a:srgbClr val="0B0080"/>
                </a:solidFill>
                <a:latin typeface="Verdana" pitchFamily="34" charset="0"/>
                <a:ea typeface="Verdana" pitchFamily="34" charset="0"/>
                <a:cs typeface="Verdana" pitchFamily="34" charset="0"/>
                <a:hlinkClick r:id="rId5" tooltip="Derrames de petróleo"/>
              </a:rPr>
              <a:t>vertido de petróleo</a:t>
            </a:r>
            <a:r>
              <a:rPr lang="es-MX" dirty="0">
                <a:solidFill>
                  <a:srgbClr val="000000"/>
                </a:solidFill>
                <a:latin typeface="Verdana" pitchFamily="34" charset="0"/>
                <a:ea typeface="Verdana" pitchFamily="34" charset="0"/>
                <a:cs typeface="Verdana" pitchFamily="34" charset="0"/>
              </a:rPr>
              <a:t> de la historia, estimado en 779 000 </a:t>
            </a:r>
            <a:r>
              <a:rPr lang="es-MX" dirty="0">
                <a:solidFill>
                  <a:srgbClr val="0B0080"/>
                </a:solidFill>
                <a:latin typeface="Verdana" pitchFamily="34" charset="0"/>
                <a:ea typeface="Verdana" pitchFamily="34" charset="0"/>
                <a:cs typeface="Verdana" pitchFamily="34" charset="0"/>
                <a:hlinkClick r:id="rId6" tooltip="Tonelada"/>
              </a:rPr>
              <a:t>t</a:t>
            </a:r>
            <a:r>
              <a:rPr lang="es-MX" dirty="0">
                <a:solidFill>
                  <a:srgbClr val="000000"/>
                </a:solidFill>
                <a:latin typeface="Verdana" pitchFamily="34" charset="0"/>
                <a:ea typeface="Verdana" pitchFamily="34" charset="0"/>
                <a:cs typeface="Verdana" pitchFamily="34" charset="0"/>
              </a:rPr>
              <a:t> de crudo</a:t>
            </a:r>
            <a:r>
              <a:rPr lang="es-MX" dirty="0">
                <a:solidFill>
                  <a:srgbClr val="000000"/>
                </a:solidFill>
                <a:latin typeface="Arial"/>
              </a:rPr>
              <a:t>.</a:t>
            </a:r>
            <a:endParaRPr lang="es-MX" dirty="0">
              <a:solidFill>
                <a:prstClr val="black"/>
              </a:solidFill>
            </a:endParaRPr>
          </a:p>
        </p:txBody>
      </p:sp>
    </p:spTree>
    <p:extLst>
      <p:ext uri="{BB962C8B-B14F-4D97-AF65-F5344CB8AC3E}">
        <p14:creationId xmlns:p14="http://schemas.microsoft.com/office/powerpoint/2010/main" val="252679144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jecutivo">
  <a:themeElements>
    <a:clrScheme name="Ejecutivo">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jecutivo">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jecutiv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193</TotalTime>
  <Words>4762</Words>
  <Application>Microsoft Office PowerPoint</Application>
  <PresentationFormat>Presentación en pantalla (4:3)</PresentationFormat>
  <Paragraphs>532</Paragraphs>
  <Slides>74</Slides>
  <Notes>41</Notes>
  <HiddenSlides>0</HiddenSlides>
  <MMClips>0</MMClips>
  <ScaleCrop>false</ScaleCrop>
  <HeadingPairs>
    <vt:vector size="6" baseType="variant">
      <vt:variant>
        <vt:lpstr>Fuentes usadas</vt:lpstr>
      </vt:variant>
      <vt:variant>
        <vt:i4>16</vt:i4>
      </vt:variant>
      <vt:variant>
        <vt:lpstr>Tema</vt:lpstr>
      </vt:variant>
      <vt:variant>
        <vt:i4>1</vt:i4>
      </vt:variant>
      <vt:variant>
        <vt:lpstr>Títulos de diapositiva</vt:lpstr>
      </vt:variant>
      <vt:variant>
        <vt:i4>74</vt:i4>
      </vt:variant>
    </vt:vector>
  </HeadingPairs>
  <TitlesOfParts>
    <vt:vector size="91" baseType="lpstr">
      <vt:lpstr>Arial Unicode MS</vt:lpstr>
      <vt:lpstr>Arial</vt:lpstr>
      <vt:lpstr>Calibri</vt:lpstr>
      <vt:lpstr>Century Gothic</vt:lpstr>
      <vt:lpstr>Comic Sans MS</vt:lpstr>
      <vt:lpstr>Constantia</vt:lpstr>
      <vt:lpstr>Courier New</vt:lpstr>
      <vt:lpstr>Franklin Gothic Book</vt:lpstr>
      <vt:lpstr>Georgia</vt:lpstr>
      <vt:lpstr>Lucida Sans Unicode</vt:lpstr>
      <vt:lpstr>Palatino Linotype</vt:lpstr>
      <vt:lpstr>Tahoma</vt:lpstr>
      <vt:lpstr>Times New Roman</vt:lpstr>
      <vt:lpstr>Verdana</vt:lpstr>
      <vt:lpstr>Wingdings</vt:lpstr>
      <vt:lpstr>Wingdings 3</vt:lpstr>
      <vt:lpstr>Ejecutivo</vt:lpstr>
      <vt:lpstr>MEDIO AMBIENTE</vt:lpstr>
      <vt:lpstr>Presentación de PowerPoint</vt:lpstr>
      <vt:lpstr>MEDIO AMBIENTE</vt:lpstr>
      <vt:lpstr>MEDIO AMBIENTE FÍSICO</vt:lpstr>
      <vt:lpstr>MEDIO AMBIENTE FÍSICO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CONTAMINACION DE           SUELOS</vt:lpstr>
      <vt:lpstr>CONTAMINACION DE SUELOS</vt:lpstr>
      <vt:lpstr>CONTAMINACION DE             SUELOS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RESIDUOS URBANOS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EFECTOS CONTAMINACION ATMOSFÉRICA</vt:lpstr>
      <vt:lpstr>EFECTOS CONTAMINACION ATMOSFÉRICA</vt:lpstr>
      <vt:lpstr>Presentación de PowerPoint</vt:lpstr>
      <vt:lpstr>Presentación de PowerPoint</vt:lpstr>
      <vt:lpstr>Presentación de PowerPoint</vt:lpstr>
      <vt:lpstr>EFECTOS CONTAMINACION ATMOSFÉRICA</vt:lpstr>
      <vt:lpstr>CONTAMINACION ACUÁTICA</vt:lpstr>
      <vt:lpstr>CONTAMINACION ACUÁTICA</vt:lpstr>
      <vt:lpstr>EFECTOS CONTAMINACION ACUÁTICA</vt:lpstr>
      <vt:lpstr>Presentación de PowerPoint</vt:lpstr>
      <vt:lpstr>Presentación de PowerPoint</vt:lpstr>
      <vt:lpstr>Contaminación acústica</vt:lpstr>
      <vt:lpstr>Contaminación acústica</vt:lpstr>
      <vt:lpstr>Presentación de PowerPoint</vt:lpstr>
      <vt:lpstr>IMPACTO AMBIENTAL</vt:lpstr>
      <vt:lpstr>ALTERACIONES NEGATIVAS</vt:lpstr>
      <vt:lpstr>ALTERACIONES POSITIVAS</vt:lpstr>
      <vt:lpstr>Impacto ambiental</vt:lpstr>
      <vt:lpstr>Inventario ambiental</vt:lpstr>
      <vt:lpstr>Inventario ambiental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IDENTIFICACIÓN DE  Y EVALUACIÓN DE VARIACIONES      Y ALTERACIONES  ( IMPACTOS)</vt:lpstr>
      <vt:lpstr>        Lista de Impactos a considerar</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 Matriz de Identificacion de Impactos Ambientales </vt:lpstr>
    </vt:vector>
  </TitlesOfParts>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MEDIO AMBIENTE</dc:title>
  <dc:creator>marcos</dc:creator>
  <cp:lastModifiedBy>Marcos Dasencich Aguila</cp:lastModifiedBy>
  <cp:revision>17</cp:revision>
  <dcterms:created xsi:type="dcterms:W3CDTF">2013-09-05T22:25:42Z</dcterms:created>
  <dcterms:modified xsi:type="dcterms:W3CDTF">2014-10-06T14:07:48Z</dcterms:modified>
</cp:coreProperties>
</file>